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5" r:id="rId4"/>
    <p:sldId id="271" r:id="rId5"/>
    <p:sldId id="272" r:id="rId6"/>
    <p:sldId id="279" r:id="rId7"/>
    <p:sldId id="268" r:id="rId8"/>
    <p:sldId id="278" r:id="rId9"/>
    <p:sldId id="266" r:id="rId10"/>
    <p:sldId id="261" r:id="rId11"/>
    <p:sldId id="280" r:id="rId12"/>
    <p:sldId id="258" r:id="rId13"/>
    <p:sldId id="276" r:id="rId14"/>
    <p:sldId id="273" r:id="rId15"/>
    <p:sldId id="281" r:id="rId16"/>
    <p:sldId id="267" r:id="rId17"/>
    <p:sldId id="263" r:id="rId18"/>
    <p:sldId id="283" r:id="rId19"/>
    <p:sldId id="282" r:id="rId20"/>
    <p:sldId id="269" r:id="rId21"/>
    <p:sldId id="260" r:id="rId22"/>
    <p:sldId id="275" r:id="rId23"/>
    <p:sldId id="264" r:id="rId24"/>
    <p:sldId id="277"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DBF"/>
    <a:srgbClr val="EBEAE1"/>
    <a:srgbClr val="E9E8EE"/>
    <a:srgbClr val="E0E7EE"/>
    <a:srgbClr val="E1E5ED"/>
    <a:srgbClr val="E4E6EC"/>
    <a:srgbClr val="DDE9EB"/>
    <a:srgbClr val="E8EAE7"/>
    <a:srgbClr val="E8E5EA"/>
    <a:srgbClr val="ECEA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579"/>
    <p:restoredTop sz="94661"/>
  </p:normalViewPr>
  <p:slideViewPr>
    <p:cSldViewPr snapToGrid="0" snapToObjects="1">
      <p:cViewPr varScale="1">
        <p:scale>
          <a:sx n="69" d="100"/>
          <a:sy n="69" d="100"/>
        </p:scale>
        <p:origin x="846" y="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jpg>
</file>

<file path=ppt/media/image10.tiff>
</file>

<file path=ppt/media/image11.JPG>
</file>

<file path=ppt/media/image12.tiff>
</file>

<file path=ppt/media/image13.JPG>
</file>

<file path=ppt/media/image14.png>
</file>

<file path=ppt/media/image15.png>
</file>

<file path=ppt/media/image16.tiff>
</file>

<file path=ppt/media/image17.png>
</file>

<file path=ppt/media/image18.tiff>
</file>

<file path=ppt/media/image19.png>
</file>

<file path=ppt/media/image2.png>
</file>

<file path=ppt/media/image20.png>
</file>

<file path=ppt/media/image21.png>
</file>

<file path=ppt/media/image22.png>
</file>

<file path=ppt/media/image23.png>
</file>

<file path=ppt/media/image24.tiff>
</file>

<file path=ppt/media/image25.JPG>
</file>

<file path=ppt/media/image26.png>
</file>

<file path=ppt/media/image27.png>
</file>

<file path=ppt/media/image28.tiff>
</file>

<file path=ppt/media/image29.JPG>
</file>

<file path=ppt/media/image3.png>
</file>

<file path=ppt/media/image30.JPG>
</file>

<file path=ppt/media/image31.tiff>
</file>

<file path=ppt/media/image32.png>
</file>

<file path=ppt/media/image33.png>
</file>

<file path=ppt/media/image34.JPG>
</file>

<file path=ppt/media/image35.tiff>
</file>

<file path=ppt/media/image36.png>
</file>

<file path=ppt/media/image37.tiff>
</file>

<file path=ppt/media/image38.png>
</file>

<file path=ppt/media/image39.tiff>
</file>

<file path=ppt/media/image4.png>
</file>

<file path=ppt/media/image40.tiff>
</file>

<file path=ppt/media/image5.png>
</file>

<file path=ppt/media/image6.png>
</file>

<file path=ppt/media/image7.pn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2500244-540C-3448-9F9E-CD87B862F87F}" type="datetimeFigureOut">
              <a:rPr lang="en-US" smtClean="0"/>
              <a:t>9/13/2018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64AFAF-4711-9647-9112-137879A9C85B}" type="slidenum">
              <a:rPr lang="en-US" smtClean="0"/>
              <a:t>‹#›</a:t>
            </a:fld>
            <a:endParaRPr lang="en-US"/>
          </a:p>
        </p:txBody>
      </p:sp>
    </p:spTree>
    <p:extLst>
      <p:ext uri="{BB962C8B-B14F-4D97-AF65-F5344CB8AC3E}">
        <p14:creationId xmlns:p14="http://schemas.microsoft.com/office/powerpoint/2010/main" val="22047146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00244-540C-3448-9F9E-CD87B862F87F}" type="datetimeFigureOut">
              <a:rPr lang="en-US" smtClean="0"/>
              <a:t>9/13/2018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64AFAF-4711-9647-9112-137879A9C85B}" type="slidenum">
              <a:rPr lang="en-US" smtClean="0"/>
              <a:t>‹#›</a:t>
            </a:fld>
            <a:endParaRPr lang="en-US"/>
          </a:p>
        </p:txBody>
      </p:sp>
    </p:spTree>
    <p:extLst>
      <p:ext uri="{BB962C8B-B14F-4D97-AF65-F5344CB8AC3E}">
        <p14:creationId xmlns:p14="http://schemas.microsoft.com/office/powerpoint/2010/main" val="77589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00244-540C-3448-9F9E-CD87B862F87F}" type="datetimeFigureOut">
              <a:rPr lang="en-US" smtClean="0"/>
              <a:t>9/13/2018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64AFAF-4711-9647-9112-137879A9C85B}" type="slidenum">
              <a:rPr lang="en-US" smtClean="0"/>
              <a:t>‹#›</a:t>
            </a:fld>
            <a:endParaRPr lang="en-US"/>
          </a:p>
        </p:txBody>
      </p:sp>
    </p:spTree>
    <p:extLst>
      <p:ext uri="{BB962C8B-B14F-4D97-AF65-F5344CB8AC3E}">
        <p14:creationId xmlns:p14="http://schemas.microsoft.com/office/powerpoint/2010/main" val="2815069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00244-540C-3448-9F9E-CD87B862F87F}" type="datetimeFigureOut">
              <a:rPr lang="en-US" smtClean="0"/>
              <a:t>9/13/2018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64AFAF-4711-9647-9112-137879A9C85B}" type="slidenum">
              <a:rPr lang="en-US" smtClean="0"/>
              <a:t>‹#›</a:t>
            </a:fld>
            <a:endParaRPr lang="en-US"/>
          </a:p>
        </p:txBody>
      </p:sp>
    </p:spTree>
    <p:extLst>
      <p:ext uri="{BB962C8B-B14F-4D97-AF65-F5344CB8AC3E}">
        <p14:creationId xmlns:p14="http://schemas.microsoft.com/office/powerpoint/2010/main" val="35174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500244-540C-3448-9F9E-CD87B862F87F}" type="datetimeFigureOut">
              <a:rPr lang="en-US" smtClean="0"/>
              <a:t>9/13/2018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64AFAF-4711-9647-9112-137879A9C85B}" type="slidenum">
              <a:rPr lang="en-US" smtClean="0"/>
              <a:t>‹#›</a:t>
            </a:fld>
            <a:endParaRPr lang="en-US"/>
          </a:p>
        </p:txBody>
      </p:sp>
    </p:spTree>
    <p:extLst>
      <p:ext uri="{BB962C8B-B14F-4D97-AF65-F5344CB8AC3E}">
        <p14:creationId xmlns:p14="http://schemas.microsoft.com/office/powerpoint/2010/main" val="2684830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2500244-540C-3448-9F9E-CD87B862F87F}" type="datetimeFigureOut">
              <a:rPr lang="en-US" smtClean="0"/>
              <a:t>9/13/2018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64AFAF-4711-9647-9112-137879A9C85B}" type="slidenum">
              <a:rPr lang="en-US" smtClean="0"/>
              <a:t>‹#›</a:t>
            </a:fld>
            <a:endParaRPr lang="en-US"/>
          </a:p>
        </p:txBody>
      </p:sp>
    </p:spTree>
    <p:extLst>
      <p:ext uri="{BB962C8B-B14F-4D97-AF65-F5344CB8AC3E}">
        <p14:creationId xmlns:p14="http://schemas.microsoft.com/office/powerpoint/2010/main" val="2205629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2500244-540C-3448-9F9E-CD87B862F87F}" type="datetimeFigureOut">
              <a:rPr lang="en-US" smtClean="0"/>
              <a:t>9/13/2018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64AFAF-4711-9647-9112-137879A9C85B}" type="slidenum">
              <a:rPr lang="en-US" smtClean="0"/>
              <a:t>‹#›</a:t>
            </a:fld>
            <a:endParaRPr lang="en-US"/>
          </a:p>
        </p:txBody>
      </p:sp>
    </p:spTree>
    <p:extLst>
      <p:ext uri="{BB962C8B-B14F-4D97-AF65-F5344CB8AC3E}">
        <p14:creationId xmlns:p14="http://schemas.microsoft.com/office/powerpoint/2010/main" val="1645266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500244-540C-3448-9F9E-CD87B862F87F}" type="datetimeFigureOut">
              <a:rPr lang="en-US" smtClean="0"/>
              <a:t>9/13/2018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64AFAF-4711-9647-9112-137879A9C85B}" type="slidenum">
              <a:rPr lang="en-US" smtClean="0"/>
              <a:t>‹#›</a:t>
            </a:fld>
            <a:endParaRPr lang="en-US"/>
          </a:p>
        </p:txBody>
      </p:sp>
    </p:spTree>
    <p:extLst>
      <p:ext uri="{BB962C8B-B14F-4D97-AF65-F5344CB8AC3E}">
        <p14:creationId xmlns:p14="http://schemas.microsoft.com/office/powerpoint/2010/main" val="122873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500244-540C-3448-9F9E-CD87B862F87F}" type="datetimeFigureOut">
              <a:rPr lang="en-US" smtClean="0"/>
              <a:t>9/13/2018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64AFAF-4711-9647-9112-137879A9C85B}" type="slidenum">
              <a:rPr lang="en-US" smtClean="0"/>
              <a:t>‹#›</a:t>
            </a:fld>
            <a:endParaRPr lang="en-US"/>
          </a:p>
        </p:txBody>
      </p:sp>
    </p:spTree>
    <p:extLst>
      <p:ext uri="{BB962C8B-B14F-4D97-AF65-F5344CB8AC3E}">
        <p14:creationId xmlns:p14="http://schemas.microsoft.com/office/powerpoint/2010/main" val="2390357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2500244-540C-3448-9F9E-CD87B862F87F}" type="datetimeFigureOut">
              <a:rPr lang="en-US" smtClean="0"/>
              <a:t>9/13/2018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64AFAF-4711-9647-9112-137879A9C85B}" type="slidenum">
              <a:rPr lang="en-US" smtClean="0"/>
              <a:t>‹#›</a:t>
            </a:fld>
            <a:endParaRPr lang="en-US"/>
          </a:p>
        </p:txBody>
      </p:sp>
    </p:spTree>
    <p:extLst>
      <p:ext uri="{BB962C8B-B14F-4D97-AF65-F5344CB8AC3E}">
        <p14:creationId xmlns:p14="http://schemas.microsoft.com/office/powerpoint/2010/main" val="2264266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2500244-540C-3448-9F9E-CD87B862F87F}" type="datetimeFigureOut">
              <a:rPr lang="en-US" smtClean="0"/>
              <a:t>9/13/2018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64AFAF-4711-9647-9112-137879A9C85B}" type="slidenum">
              <a:rPr lang="en-US" smtClean="0"/>
              <a:t>‹#›</a:t>
            </a:fld>
            <a:endParaRPr lang="en-US"/>
          </a:p>
        </p:txBody>
      </p:sp>
    </p:spTree>
    <p:extLst>
      <p:ext uri="{BB962C8B-B14F-4D97-AF65-F5344CB8AC3E}">
        <p14:creationId xmlns:p14="http://schemas.microsoft.com/office/powerpoint/2010/main" val="3457171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500244-540C-3448-9F9E-CD87B862F87F}" type="datetimeFigureOut">
              <a:rPr lang="en-US" smtClean="0"/>
              <a:t>9/13/2018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64AFAF-4711-9647-9112-137879A9C85B}" type="slidenum">
              <a:rPr lang="en-US" smtClean="0"/>
              <a:t>‹#›</a:t>
            </a:fld>
            <a:endParaRPr lang="en-US"/>
          </a:p>
        </p:txBody>
      </p:sp>
    </p:spTree>
    <p:extLst>
      <p:ext uri="{BB962C8B-B14F-4D97-AF65-F5344CB8AC3E}">
        <p14:creationId xmlns:p14="http://schemas.microsoft.com/office/powerpoint/2010/main" val="10666269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tiff"/></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tif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JP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tiff"/><Relationship Id="rId1" Type="http://schemas.openxmlformats.org/officeDocument/2006/relationships/slideLayout" Target="../slideLayouts/slideLayout2.xml"/><Relationship Id="rId5" Type="http://schemas.openxmlformats.org/officeDocument/2006/relationships/image" Target="../media/image34.JPG"/><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3" Type="http://schemas.openxmlformats.org/officeDocument/2006/relationships/hyperlink" Target="https://invis.io/Q4INBQVHDE9" TargetMode="External"/><Relationship Id="rId2" Type="http://schemas.openxmlformats.org/officeDocument/2006/relationships/image" Target="../media/image35.tiff"/><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2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tiff"/><Relationship Id="rId1" Type="http://schemas.openxmlformats.org/officeDocument/2006/relationships/slideLayout" Target="../slideLayouts/slideLayout7.xml"/><Relationship Id="rId4" Type="http://schemas.openxmlformats.org/officeDocument/2006/relationships/image" Target="../media/image39.tiff"/></Relationships>
</file>

<file path=ppt/slides/_rels/slide24.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4221438" y="801871"/>
            <a:ext cx="3375743" cy="6417141"/>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en-US" sz="3600" u="sng" dirty="0">
                <a:latin typeface="Gabriola"/>
                <a:cs typeface="Gabriola"/>
              </a:rPr>
              <a:t>UX/UI Project 1</a:t>
            </a:r>
          </a:p>
          <a:p>
            <a:pPr algn="ctr"/>
            <a:endParaRPr lang="en-US" sz="4800" dirty="0">
              <a:latin typeface="Gabriola"/>
              <a:cs typeface="Gabriola"/>
            </a:endParaRPr>
          </a:p>
          <a:p>
            <a:pPr algn="ctr"/>
            <a:endParaRPr lang="en-US" sz="4800" dirty="0">
              <a:latin typeface="Bradley Hand Bold"/>
              <a:cs typeface="Bradley Hand Bold"/>
            </a:endParaRPr>
          </a:p>
          <a:p>
            <a:pPr algn="ctr"/>
            <a:endParaRPr lang="en-US" sz="4800" dirty="0">
              <a:latin typeface="Bradley Hand Bold"/>
              <a:cs typeface="Bradley Hand Bold"/>
            </a:endParaRPr>
          </a:p>
          <a:p>
            <a:pPr algn="ctr"/>
            <a:endParaRPr lang="en-US" sz="4800" dirty="0">
              <a:latin typeface="Bradley Hand Bold"/>
              <a:cs typeface="Bradley Hand Bold"/>
            </a:endParaRPr>
          </a:p>
          <a:p>
            <a:pPr algn="ctr"/>
            <a:endParaRPr lang="en-US" sz="2700" dirty="0">
              <a:latin typeface="Gabriola"/>
              <a:cs typeface="Gabriola"/>
            </a:endParaRPr>
          </a:p>
          <a:p>
            <a:pPr algn="ctr"/>
            <a:endParaRPr lang="en-US" sz="2700" dirty="0">
              <a:latin typeface="Gabriola"/>
              <a:cs typeface="Gabriola"/>
            </a:endParaRPr>
          </a:p>
          <a:p>
            <a:pPr algn="ctr"/>
            <a:r>
              <a:rPr lang="en-US" sz="2700" dirty="0">
                <a:latin typeface="Gabriola"/>
                <a:cs typeface="Gabriola"/>
              </a:rPr>
              <a:t>Evan Ingersoll</a:t>
            </a:r>
          </a:p>
          <a:p>
            <a:pPr algn="ctr"/>
            <a:r>
              <a:rPr lang="en-US" sz="2700" dirty="0">
                <a:latin typeface="Gabriola"/>
                <a:cs typeface="Gabriola"/>
              </a:rPr>
              <a:t>Julie Nguyen</a:t>
            </a:r>
          </a:p>
          <a:p>
            <a:pPr algn="ctr"/>
            <a:r>
              <a:rPr lang="en-US" sz="2700" dirty="0">
                <a:latin typeface="Gabriola"/>
                <a:cs typeface="Gabriola"/>
              </a:rPr>
              <a:t>Zach Thomas</a:t>
            </a:r>
          </a:p>
          <a:p>
            <a:pPr algn="ctr"/>
            <a:endParaRPr lang="en-US" sz="4800" dirty="0">
              <a:latin typeface="Gabriola"/>
              <a:cs typeface="Gabriola"/>
            </a:endParaRPr>
          </a:p>
        </p:txBody>
      </p:sp>
      <p:pic>
        <p:nvPicPr>
          <p:cNvPr id="7" name="Picture 6" descr="ShopSenseLogo.png"/>
          <p:cNvPicPr>
            <a:picLocks noChangeAspect="1"/>
          </p:cNvPicPr>
          <p:nvPr/>
        </p:nvPicPr>
        <p:blipFill>
          <a:blip r:embed="rId3">
            <a:extLst>
              <a:ext uri="{BEBA8EAE-BF5A-486C-A8C5-ECC9F3942E4B}">
                <a14:imgProps xmlns:a14="http://schemas.microsoft.com/office/drawing/2010/main">
                  <a14:imgLayer r:embed="rId4">
                    <a14:imgEffect>
                      <a14:artisticPencilGrayscale/>
                    </a14:imgEffect>
                  </a14:imgLayer>
                </a14:imgProps>
              </a:ext>
              <a:ext uri="{28A0092B-C50C-407E-A947-70E740481C1C}">
                <a14:useLocalDpi xmlns:a14="http://schemas.microsoft.com/office/drawing/2010/main" val="0"/>
              </a:ext>
            </a:extLst>
          </a:blip>
          <a:stretch>
            <a:fillRect/>
          </a:stretch>
        </p:blipFill>
        <p:spPr>
          <a:xfrm rot="20809832">
            <a:off x="4518791" y="1785914"/>
            <a:ext cx="2638655" cy="2914869"/>
          </a:xfrm>
          <a:prstGeom prst="rect">
            <a:avLst/>
          </a:prstGeom>
        </p:spPr>
      </p:pic>
    </p:spTree>
    <p:extLst>
      <p:ext uri="{BB962C8B-B14F-4D97-AF65-F5344CB8AC3E}">
        <p14:creationId xmlns:p14="http://schemas.microsoft.com/office/powerpoint/2010/main" val="3678014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Rectangle 1"/>
          <p:cNvSpPr/>
          <p:nvPr/>
        </p:nvSpPr>
        <p:spPr>
          <a:xfrm>
            <a:off x="2286000" y="3105835"/>
            <a:ext cx="4572000" cy="369332"/>
          </a:xfrm>
          <a:prstGeom prst="rect">
            <a:avLst/>
          </a:prstGeom>
        </p:spPr>
        <p:txBody>
          <a:bodyPr>
            <a:spAutoFit/>
          </a:bodyPr>
          <a:lstStyle/>
          <a:p>
            <a:endParaRPr lang="en-US" dirty="0"/>
          </a:p>
        </p:txBody>
      </p:sp>
      <p:pic>
        <p:nvPicPr>
          <p:cNvPr id="3" name="Picture 2"/>
          <p:cNvPicPr>
            <a:picLocks noChangeAspect="1"/>
          </p:cNvPicPr>
          <p:nvPr/>
        </p:nvPicPr>
        <p:blipFill>
          <a:blip r:embed="rId3"/>
          <a:stretch>
            <a:fillRect/>
          </a:stretch>
        </p:blipFill>
        <p:spPr>
          <a:xfrm rot="20970034">
            <a:off x="510529" y="1574692"/>
            <a:ext cx="3550941" cy="4734588"/>
          </a:xfrm>
          <a:prstGeom prst="rect">
            <a:avLst/>
          </a:prstGeom>
          <a:solidFill>
            <a:srgbClr val="FFFFFF">
              <a:shade val="85000"/>
            </a:srgbClr>
          </a:solidFill>
          <a:ln w="190500" cap="rnd">
            <a:solidFill>
              <a:srgbClr val="FFFFFF"/>
            </a:solidFill>
          </a:ln>
          <a:effectLst>
            <a:outerShdw blurRad="50800" dist="381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pic>
        <p:nvPicPr>
          <p:cNvPr id="6" name="Picture 5">
            <a:extLst>
              <a:ext uri="{FF2B5EF4-FFF2-40B4-BE49-F238E27FC236}">
                <a16:creationId xmlns:a16="http://schemas.microsoft.com/office/drawing/2014/main" id="{74F5C84F-F7F9-964A-81E8-845858256B5A}"/>
              </a:ext>
            </a:extLst>
          </p:cNvPr>
          <p:cNvPicPr>
            <a:picLocks noChangeAspect="1"/>
          </p:cNvPicPr>
          <p:nvPr/>
        </p:nvPicPr>
        <p:blipFill>
          <a:blip r:embed="rId4"/>
          <a:stretch>
            <a:fillRect/>
          </a:stretch>
        </p:blipFill>
        <p:spPr>
          <a:xfrm>
            <a:off x="2058697" y="179001"/>
            <a:ext cx="5080000" cy="3111500"/>
          </a:xfrm>
          <a:prstGeom prst="rect">
            <a:avLst/>
          </a:prstGeom>
          <a:solidFill>
            <a:srgbClr val="FFFFFF">
              <a:shade val="85000"/>
            </a:srgbClr>
          </a:solidFill>
          <a:ln w="190500" cap="rnd">
            <a:solidFill>
              <a:srgbClr val="FFFFFF"/>
            </a:solidFill>
          </a:ln>
          <a:effectLst>
            <a:outerShdw blurRad="50800" dist="381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pic>
        <p:nvPicPr>
          <p:cNvPr id="4" name="Picture 3"/>
          <p:cNvPicPr>
            <a:picLocks noChangeAspect="1"/>
          </p:cNvPicPr>
          <p:nvPr/>
        </p:nvPicPr>
        <p:blipFill>
          <a:blip r:embed="rId5"/>
          <a:stretch>
            <a:fillRect/>
          </a:stretch>
        </p:blipFill>
        <p:spPr>
          <a:xfrm rot="742932">
            <a:off x="5181588" y="1844472"/>
            <a:ext cx="3406219" cy="4541625"/>
          </a:xfrm>
          <a:prstGeom prst="rect">
            <a:avLst/>
          </a:prstGeom>
          <a:solidFill>
            <a:srgbClr val="FFFFFF">
              <a:shade val="85000"/>
            </a:srgbClr>
          </a:solidFill>
          <a:ln w="190500" cap="rnd">
            <a:solidFill>
              <a:srgbClr val="FFFFFF"/>
            </a:solidFill>
          </a:ln>
          <a:effectLst>
            <a:outerShdw blurRad="50800" dist="381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4542548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BEAE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EDE8C3A-EA54-024E-8680-DB9C0D8F648A}"/>
              </a:ext>
            </a:extLst>
          </p:cNvPr>
          <p:cNvPicPr>
            <a:picLocks noChangeAspect="1"/>
          </p:cNvPicPr>
          <p:nvPr/>
        </p:nvPicPr>
        <p:blipFill>
          <a:blip r:embed="rId2"/>
          <a:stretch>
            <a:fillRect/>
          </a:stretch>
        </p:blipFill>
        <p:spPr>
          <a:xfrm>
            <a:off x="0" y="2057400"/>
            <a:ext cx="9144000" cy="4800600"/>
          </a:xfrm>
          <a:prstGeom prst="rect">
            <a:avLst/>
          </a:prstGeom>
        </p:spPr>
      </p:pic>
      <p:pic>
        <p:nvPicPr>
          <p:cNvPr id="4" name="Picture 3">
            <a:extLst>
              <a:ext uri="{FF2B5EF4-FFF2-40B4-BE49-F238E27FC236}">
                <a16:creationId xmlns:a16="http://schemas.microsoft.com/office/drawing/2014/main" id="{06E0C44B-AF77-3940-A052-D817A2AE0BDB}"/>
              </a:ext>
            </a:extLst>
          </p:cNvPr>
          <p:cNvPicPr>
            <a:picLocks noChangeAspect="1"/>
          </p:cNvPicPr>
          <p:nvPr/>
        </p:nvPicPr>
        <p:blipFill>
          <a:blip r:embed="rId3"/>
          <a:stretch>
            <a:fillRect/>
          </a:stretch>
        </p:blipFill>
        <p:spPr>
          <a:xfrm>
            <a:off x="0" y="0"/>
            <a:ext cx="9144000" cy="2171700"/>
          </a:xfrm>
          <a:prstGeom prst="rect">
            <a:avLst/>
          </a:prstGeom>
        </p:spPr>
      </p:pic>
      <p:sp>
        <p:nvSpPr>
          <p:cNvPr id="5" name="TextBox 4">
            <a:extLst>
              <a:ext uri="{FF2B5EF4-FFF2-40B4-BE49-F238E27FC236}">
                <a16:creationId xmlns:a16="http://schemas.microsoft.com/office/drawing/2014/main" id="{2E76AF1C-3A29-1F46-BA20-848C6211F4B8}"/>
              </a:ext>
            </a:extLst>
          </p:cNvPr>
          <p:cNvSpPr txBox="1"/>
          <p:nvPr/>
        </p:nvSpPr>
        <p:spPr>
          <a:xfrm>
            <a:off x="0" y="1085850"/>
            <a:ext cx="9144000" cy="1107996"/>
          </a:xfrm>
          <a:prstGeom prst="rect">
            <a:avLst/>
          </a:prstGeom>
          <a:noFill/>
        </p:spPr>
        <p:txBody>
          <a:bodyPr wrap="square" rtlCol="0">
            <a:spAutoFit/>
          </a:bodyPr>
          <a:lstStyle/>
          <a:p>
            <a:pPr algn="ctr"/>
            <a:r>
              <a:rPr lang="en-US" sz="6600" dirty="0">
                <a:latin typeface="American Typewriter" panose="02090604020004020304" pitchFamily="18" charset="77"/>
              </a:rPr>
              <a:t>Empathy Map</a:t>
            </a:r>
          </a:p>
        </p:txBody>
      </p:sp>
    </p:spTree>
    <p:extLst>
      <p:ext uri="{BB962C8B-B14F-4D97-AF65-F5344CB8AC3E}">
        <p14:creationId xmlns:p14="http://schemas.microsoft.com/office/powerpoint/2010/main" val="323434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3953832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arah Banks User Persona.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 y="-177800"/>
            <a:ext cx="4980465" cy="6858000"/>
          </a:xfrm>
          <a:prstGeom prst="rect">
            <a:avLst/>
          </a:prstGeom>
        </p:spPr>
      </p:pic>
      <p:pic>
        <p:nvPicPr>
          <p:cNvPr id="5" name="Picture 4"/>
          <p:cNvPicPr>
            <a:picLocks noChangeAspect="1"/>
          </p:cNvPicPr>
          <p:nvPr/>
        </p:nvPicPr>
        <p:blipFill>
          <a:blip r:embed="rId3"/>
          <a:stretch>
            <a:fillRect/>
          </a:stretch>
        </p:blipFill>
        <p:spPr>
          <a:xfrm>
            <a:off x="4853465" y="1041400"/>
            <a:ext cx="4826000" cy="4826000"/>
          </a:xfrm>
          <a:prstGeom prst="rect">
            <a:avLst/>
          </a:prstGeom>
        </p:spPr>
      </p:pic>
      <p:sp>
        <p:nvSpPr>
          <p:cNvPr id="6" name="TextBox 5"/>
          <p:cNvSpPr txBox="1"/>
          <p:nvPr/>
        </p:nvSpPr>
        <p:spPr>
          <a:xfrm rot="21256396">
            <a:off x="5958925" y="1271691"/>
            <a:ext cx="2164876" cy="1323439"/>
          </a:xfrm>
          <a:prstGeom prst="rect">
            <a:avLst/>
          </a:prstGeom>
          <a:noFill/>
        </p:spPr>
        <p:txBody>
          <a:bodyPr wrap="none" rtlCol="0">
            <a:spAutoFit/>
          </a:bodyPr>
          <a:lstStyle/>
          <a:p>
            <a:pPr algn="ctr"/>
            <a:r>
              <a:rPr lang="en-US" sz="4000" b="1" dirty="0">
                <a:solidFill>
                  <a:schemeClr val="bg1"/>
                </a:solidFill>
                <a:latin typeface="Century Gothic"/>
                <a:cs typeface="Century Gothic"/>
              </a:rPr>
              <a:t>User</a:t>
            </a:r>
          </a:p>
          <a:p>
            <a:pPr algn="ctr"/>
            <a:r>
              <a:rPr lang="en-US" sz="4000" b="1" dirty="0">
                <a:solidFill>
                  <a:schemeClr val="bg1"/>
                </a:solidFill>
                <a:latin typeface="Century Gothic"/>
                <a:cs typeface="Century Gothic"/>
              </a:rPr>
              <a:t>Persona</a:t>
            </a:r>
          </a:p>
        </p:txBody>
      </p:sp>
    </p:spTree>
    <p:extLst>
      <p:ext uri="{BB962C8B-B14F-4D97-AF65-F5344CB8AC3E}">
        <p14:creationId xmlns:p14="http://schemas.microsoft.com/office/powerpoint/2010/main" val="2594412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4076700" y="1582341"/>
            <a:ext cx="5067300" cy="5067300"/>
          </a:xfrm>
          <a:prstGeom prst="rect">
            <a:avLst/>
          </a:prstGeom>
        </p:spPr>
      </p:pic>
      <p:sp>
        <p:nvSpPr>
          <p:cNvPr id="2" name="Rectangle 1">
            <a:extLst>
              <a:ext uri="{FF2B5EF4-FFF2-40B4-BE49-F238E27FC236}">
                <a16:creationId xmlns:a16="http://schemas.microsoft.com/office/drawing/2014/main" id="{BB09DEBD-3E7C-BB4F-842D-4E7076B05A0F}"/>
              </a:ext>
            </a:extLst>
          </p:cNvPr>
          <p:cNvSpPr/>
          <p:nvPr/>
        </p:nvSpPr>
        <p:spPr>
          <a:xfrm>
            <a:off x="698500" y="452041"/>
            <a:ext cx="4572000" cy="3970318"/>
          </a:xfrm>
          <a:prstGeom prst="rect">
            <a:avLst/>
          </a:prstGeom>
        </p:spPr>
        <p:txBody>
          <a:bodyPr>
            <a:spAutoFit/>
          </a:bodyPr>
          <a:lstStyle/>
          <a:p>
            <a:pPr algn="ctr"/>
            <a:r>
              <a:rPr lang="en-US" dirty="0">
                <a:solidFill>
                  <a:srgbClr val="000000"/>
                </a:solidFill>
                <a:latin typeface="Century Gothic"/>
                <a:cs typeface="Century Gothic"/>
              </a:rPr>
              <a:t>Sarah spends much of her Saturday morning contemplating taking her two children with her to the mall to buy new clothes for the family. She decides to get a babysitter so she can go alone to search for the necessities. At the mall, she faces different challenges that keep her from her goal of buying only what her family needs. The crowded spaces in the mall, overpriced items, not being able to find the correct sizes, and taking too much time away from her kids are all factors that give her anxiety throughout the whole process.</a:t>
            </a:r>
            <a:endParaRPr lang="en-US" dirty="0">
              <a:latin typeface="Century Gothic"/>
              <a:cs typeface="Century Gothic"/>
            </a:endParaRPr>
          </a:p>
        </p:txBody>
      </p:sp>
      <p:sp>
        <p:nvSpPr>
          <p:cNvPr id="4" name="Rectangle 3"/>
          <p:cNvSpPr/>
          <p:nvPr/>
        </p:nvSpPr>
        <p:spPr>
          <a:xfrm>
            <a:off x="623697" y="4732635"/>
            <a:ext cx="3792024" cy="830997"/>
          </a:xfrm>
          <a:prstGeom prst="rect">
            <a:avLst/>
          </a:prstGeom>
          <a:noFill/>
        </p:spPr>
        <p:txBody>
          <a:bodyPr wrap="none" lIns="91440" tIns="45720" rIns="91440" bIns="45720">
            <a:spAutoFit/>
          </a:bodyPr>
          <a:lstStyle/>
          <a:p>
            <a:pPr algn="ctr"/>
            <a:r>
              <a:rPr lang="en-US" sz="4800" b="1" cap="none" spc="0" dirty="0">
                <a:ln w="12700">
                  <a:solidFill>
                    <a:schemeClr val="accent6">
                      <a:lumMod val="60000"/>
                      <a:lumOff val="40000"/>
                    </a:schemeClr>
                  </a:solidFill>
                  <a:prstDash val="solid"/>
                </a:ln>
                <a:solidFill>
                  <a:schemeClr val="accent2">
                    <a:lumMod val="75000"/>
                  </a:schemeClr>
                </a:solidFill>
                <a:effectLst>
                  <a:outerShdw blurRad="41275" dist="20320" dir="1800000" algn="tl" rotWithShape="0">
                    <a:srgbClr val="000000">
                      <a:alpha val="40000"/>
                    </a:srgbClr>
                  </a:outerShdw>
                </a:effectLst>
                <a:latin typeface="Century Gothic"/>
                <a:cs typeface="Century Gothic"/>
              </a:rPr>
              <a:t>UX Scenario</a:t>
            </a:r>
          </a:p>
        </p:txBody>
      </p:sp>
    </p:spTree>
    <p:extLst>
      <p:ext uri="{BB962C8B-B14F-4D97-AF65-F5344CB8AC3E}">
        <p14:creationId xmlns:p14="http://schemas.microsoft.com/office/powerpoint/2010/main" val="3228481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0D77AC-C4F5-A147-9B13-849573D0EEAC}"/>
              </a:ext>
            </a:extLst>
          </p:cNvPr>
          <p:cNvPicPr>
            <a:picLocks noChangeAspect="1"/>
          </p:cNvPicPr>
          <p:nvPr/>
        </p:nvPicPr>
        <p:blipFill>
          <a:blip r:embed="rId2">
            <a:alphaModFix amt="20000"/>
          </a:blip>
          <a:stretch>
            <a:fillRect/>
          </a:stretch>
        </p:blipFill>
        <p:spPr>
          <a:xfrm>
            <a:off x="0" y="0"/>
            <a:ext cx="9144000" cy="6858000"/>
          </a:xfrm>
          <a:prstGeom prst="rect">
            <a:avLst/>
          </a:prstGeom>
        </p:spPr>
      </p:pic>
      <p:sp>
        <p:nvSpPr>
          <p:cNvPr id="4" name="Rectangle 3">
            <a:extLst>
              <a:ext uri="{FF2B5EF4-FFF2-40B4-BE49-F238E27FC236}">
                <a16:creationId xmlns:a16="http://schemas.microsoft.com/office/drawing/2014/main" id="{D354011F-F19D-6E46-874D-A490F6CF98EF}"/>
              </a:ext>
            </a:extLst>
          </p:cNvPr>
          <p:cNvSpPr/>
          <p:nvPr/>
        </p:nvSpPr>
        <p:spPr>
          <a:xfrm>
            <a:off x="1305913" y="2738735"/>
            <a:ext cx="6532173" cy="1323439"/>
          </a:xfrm>
          <a:prstGeom prst="rect">
            <a:avLst/>
          </a:prstGeom>
          <a:noFill/>
        </p:spPr>
        <p:txBody>
          <a:bodyPr wrap="none" lIns="91440" tIns="45720" rIns="91440" bIns="45720">
            <a:spAutoFit/>
          </a:bodyPr>
          <a:lstStyle/>
          <a:p>
            <a:pPr algn="ctr"/>
            <a:r>
              <a:rPr lang="en-US" sz="8000" b="1" cap="none" spc="0" dirty="0">
                <a:ln w="22225">
                  <a:solidFill>
                    <a:schemeClr val="tx1"/>
                  </a:solidFill>
                  <a:prstDash val="solid"/>
                </a:ln>
                <a:solidFill>
                  <a:schemeClr val="bg1"/>
                </a:solidFill>
                <a:effectLst>
                  <a:glow rad="228600">
                    <a:schemeClr val="accent2">
                      <a:satMod val="175000"/>
                      <a:alpha val="40000"/>
                    </a:schemeClr>
                  </a:glow>
                </a:effectLst>
                <a:latin typeface="American Typewriter" panose="02090604020004020304" pitchFamily="18" charset="77"/>
              </a:rPr>
              <a:t>Storyboards</a:t>
            </a:r>
          </a:p>
        </p:txBody>
      </p:sp>
    </p:spTree>
    <p:extLst>
      <p:ext uri="{BB962C8B-B14F-4D97-AF65-F5344CB8AC3E}">
        <p14:creationId xmlns:p14="http://schemas.microsoft.com/office/powerpoint/2010/main" val="1487090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G_2138.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1208434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 Shot 2018-05-14 at 12.33.1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43001" y="-1143002"/>
            <a:ext cx="6858000" cy="9144001"/>
          </a:xfrm>
          <a:prstGeom prst="rect">
            <a:avLst/>
          </a:prstGeom>
        </p:spPr>
      </p:pic>
    </p:spTree>
    <p:extLst>
      <p:ext uri="{BB962C8B-B14F-4D97-AF65-F5344CB8AC3E}">
        <p14:creationId xmlns:p14="http://schemas.microsoft.com/office/powerpoint/2010/main" val="2815902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69900" y="0"/>
            <a:ext cx="8255000" cy="6858000"/>
          </a:xfrm>
          <a:prstGeom prst="rect">
            <a:avLst/>
          </a:prstGeom>
        </p:spPr>
      </p:pic>
    </p:spTree>
    <p:extLst>
      <p:ext uri="{BB962C8B-B14F-4D97-AF65-F5344CB8AC3E}">
        <p14:creationId xmlns:p14="http://schemas.microsoft.com/office/powerpoint/2010/main" val="154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68D523-0374-DA4F-8AD3-E222782DAABC}"/>
              </a:ext>
            </a:extLst>
          </p:cNvPr>
          <p:cNvPicPr>
            <a:picLocks noChangeAspect="1"/>
          </p:cNvPicPr>
          <p:nvPr/>
        </p:nvPicPr>
        <p:blipFill>
          <a:blip r:embed="rId2"/>
          <a:stretch>
            <a:fillRect/>
          </a:stretch>
        </p:blipFill>
        <p:spPr>
          <a:xfrm>
            <a:off x="3810000" y="2181760"/>
            <a:ext cx="3695700" cy="2904589"/>
          </a:xfrm>
          <a:prstGeom prst="rect">
            <a:avLst/>
          </a:prstGeom>
        </p:spPr>
      </p:pic>
      <p:sp>
        <p:nvSpPr>
          <p:cNvPr id="3" name="TextBox 2">
            <a:extLst>
              <a:ext uri="{FF2B5EF4-FFF2-40B4-BE49-F238E27FC236}">
                <a16:creationId xmlns:a16="http://schemas.microsoft.com/office/drawing/2014/main" id="{63876047-531A-4142-A83D-397720623DD0}"/>
              </a:ext>
            </a:extLst>
          </p:cNvPr>
          <p:cNvSpPr txBox="1"/>
          <p:nvPr/>
        </p:nvSpPr>
        <p:spPr>
          <a:xfrm>
            <a:off x="1092200" y="1991260"/>
            <a:ext cx="3695700" cy="1754326"/>
          </a:xfrm>
          <a:prstGeom prst="rect">
            <a:avLst/>
          </a:prstGeom>
          <a:noFill/>
        </p:spPr>
        <p:txBody>
          <a:bodyPr wrap="square" rtlCol="0">
            <a:spAutoFit/>
          </a:bodyPr>
          <a:lstStyle/>
          <a:p>
            <a:pPr algn="r"/>
            <a:r>
              <a:rPr lang="en-US" sz="5400" b="1" dirty="0">
                <a:solidFill>
                  <a:srgbClr val="FF0000"/>
                </a:solidFill>
                <a:latin typeface="American Typewriter" panose="02090604020004020304" pitchFamily="18" charset="77"/>
              </a:rPr>
              <a:t>decision</a:t>
            </a:r>
          </a:p>
          <a:p>
            <a:pPr algn="r"/>
            <a:r>
              <a:rPr lang="en-US" sz="5400" b="1" dirty="0">
                <a:solidFill>
                  <a:srgbClr val="008DBF"/>
                </a:solidFill>
                <a:latin typeface="American Typewriter" panose="02090604020004020304" pitchFamily="18" charset="77"/>
              </a:rPr>
              <a:t>flows</a:t>
            </a:r>
          </a:p>
        </p:txBody>
      </p:sp>
    </p:spTree>
    <p:extLst>
      <p:ext uri="{BB962C8B-B14F-4D97-AF65-F5344CB8AC3E}">
        <p14:creationId xmlns:p14="http://schemas.microsoft.com/office/powerpoint/2010/main" val="1617171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tile tx="0" ty="0" sx="100000" sy="100000" flip="none" algn="tl"/>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62000" y="774700"/>
            <a:ext cx="7620000" cy="5295900"/>
          </a:xfrm>
          <a:prstGeom prst="rect">
            <a:avLst/>
          </a:prstGeom>
        </p:spPr>
      </p:pic>
      <p:sp>
        <p:nvSpPr>
          <p:cNvPr id="5" name="TextBox 4"/>
          <p:cNvSpPr txBox="1"/>
          <p:nvPr/>
        </p:nvSpPr>
        <p:spPr>
          <a:xfrm>
            <a:off x="1145571" y="1147584"/>
            <a:ext cx="6855428" cy="2554545"/>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en-US" sz="8000" dirty="0">
                <a:solidFill>
                  <a:srgbClr val="FF0000"/>
                </a:solidFill>
                <a:latin typeface="Marker Felt"/>
                <a:cs typeface="Marker Felt"/>
              </a:rPr>
              <a:t>What </a:t>
            </a:r>
            <a:r>
              <a:rPr lang="en-US" sz="8000" i="1" dirty="0">
                <a:solidFill>
                  <a:srgbClr val="FF0000"/>
                </a:solidFill>
                <a:latin typeface="Marker Felt"/>
                <a:cs typeface="Marker Felt"/>
              </a:rPr>
              <a:t>is</a:t>
            </a:r>
            <a:r>
              <a:rPr lang="en-US" sz="8000" dirty="0">
                <a:solidFill>
                  <a:srgbClr val="FF0000"/>
                </a:solidFill>
                <a:latin typeface="Marker Felt"/>
                <a:cs typeface="Marker Felt"/>
              </a:rPr>
              <a:t> ShopSense?</a:t>
            </a:r>
          </a:p>
        </p:txBody>
      </p:sp>
      <p:pic>
        <p:nvPicPr>
          <p:cNvPr id="7" name="Picture 6"/>
          <p:cNvPicPr>
            <a:picLocks noChangeAspect="1"/>
          </p:cNvPicPr>
          <p:nvPr/>
        </p:nvPicPr>
        <p:blipFill>
          <a:blip r:embed="rId4"/>
          <a:stretch>
            <a:fillRect/>
          </a:stretch>
        </p:blipFill>
        <p:spPr>
          <a:xfrm>
            <a:off x="3668770" y="3702129"/>
            <a:ext cx="1909899" cy="190989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2505907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MG_214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1109211" y="1310384"/>
            <a:ext cx="6858001" cy="4237236"/>
          </a:xfrm>
          <a:prstGeom prst="rect">
            <a:avLst/>
          </a:prstGeom>
        </p:spPr>
      </p:pic>
      <p:pic>
        <p:nvPicPr>
          <p:cNvPr id="4" name="Picture 3" descr="IMG_2144.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277341" y="1161070"/>
            <a:ext cx="6857999" cy="4535865"/>
          </a:xfrm>
          <a:prstGeom prst="rect">
            <a:avLst/>
          </a:prstGeom>
        </p:spPr>
      </p:pic>
    </p:spTree>
    <p:extLst>
      <p:ext uri="{BB962C8B-B14F-4D97-AF65-F5344CB8AC3E}">
        <p14:creationId xmlns:p14="http://schemas.microsoft.com/office/powerpoint/2010/main" val="4652424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01B006-0CC5-E44D-AB6F-D00E3A10AA2F}"/>
              </a:ext>
            </a:extLst>
          </p:cNvPr>
          <p:cNvSpPr txBox="1"/>
          <p:nvPr/>
        </p:nvSpPr>
        <p:spPr>
          <a:xfrm>
            <a:off x="4711700" y="12699"/>
            <a:ext cx="4432300" cy="1138773"/>
          </a:xfrm>
          <a:prstGeom prst="rect">
            <a:avLst/>
          </a:prstGeom>
          <a:noFill/>
        </p:spPr>
        <p:txBody>
          <a:bodyPr wrap="square" rtlCol="0">
            <a:spAutoFit/>
          </a:bodyPr>
          <a:lstStyle/>
          <a:p>
            <a:pPr algn="ctr"/>
            <a:r>
              <a:rPr lang="en-US" sz="3400" b="1" dirty="0">
                <a:ln w="9525">
                  <a:solidFill>
                    <a:schemeClr val="bg1"/>
                  </a:solidFill>
                  <a:prstDash val="solid"/>
                </a:ln>
                <a:effectLst>
                  <a:outerShdw blurRad="12700" dist="38100" dir="2700000" algn="tl" rotWithShape="0">
                    <a:schemeClr val="bg1">
                      <a:lumMod val="50000"/>
                    </a:schemeClr>
                  </a:outerShdw>
                </a:effectLst>
                <a:latin typeface="Century Gothic" panose="020B0502020202020204" pitchFamily="34" charset="0"/>
              </a:rPr>
              <a:t>Paper Sketching &amp; Prototyping</a:t>
            </a:r>
          </a:p>
        </p:txBody>
      </p:sp>
      <p:pic>
        <p:nvPicPr>
          <p:cNvPr id="7" name="Picture 6">
            <a:extLst>
              <a:ext uri="{FF2B5EF4-FFF2-40B4-BE49-F238E27FC236}">
                <a16:creationId xmlns:a16="http://schemas.microsoft.com/office/drawing/2014/main" id="{9CDC08F0-14C9-1841-85A3-E19360ABF69A}"/>
              </a:ext>
            </a:extLst>
          </p:cNvPr>
          <p:cNvPicPr>
            <a:picLocks noChangeAspect="1"/>
          </p:cNvPicPr>
          <p:nvPr/>
        </p:nvPicPr>
        <p:blipFill>
          <a:blip r:embed="rId2"/>
          <a:stretch>
            <a:fillRect/>
          </a:stretch>
        </p:blipFill>
        <p:spPr>
          <a:xfrm rot="10800000">
            <a:off x="-165100" y="12700"/>
            <a:ext cx="5143500" cy="2070100"/>
          </a:xfrm>
          <a:prstGeom prst="rect">
            <a:avLst/>
          </a:prstGeom>
        </p:spPr>
      </p:pic>
      <p:pic>
        <p:nvPicPr>
          <p:cNvPr id="4" name="Picture 3"/>
          <p:cNvPicPr>
            <a:picLocks noChangeAspect="1"/>
          </p:cNvPicPr>
          <p:nvPr/>
        </p:nvPicPr>
        <p:blipFill>
          <a:blip r:embed="rId3"/>
          <a:stretch>
            <a:fillRect/>
          </a:stretch>
        </p:blipFill>
        <p:spPr>
          <a:xfrm rot="16200000">
            <a:off x="3041650" y="603250"/>
            <a:ext cx="5143500" cy="6858000"/>
          </a:xfrm>
          <a:prstGeom prst="rect">
            <a:avLst/>
          </a:prstGeom>
        </p:spPr>
      </p:pic>
      <p:pic>
        <p:nvPicPr>
          <p:cNvPr id="3" name="Picture 2" descr="Screen Shot 2018-05-15 at 1.20.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1257049" y="984358"/>
            <a:ext cx="4775703" cy="6858000"/>
          </a:xfrm>
          <a:prstGeom prst="rect">
            <a:avLst/>
          </a:prstGeom>
        </p:spPr>
      </p:pic>
      <p:pic>
        <p:nvPicPr>
          <p:cNvPr id="9" name="Picture 8" descr="IMG_2139.JPG">
            <a:extLst>
              <a:ext uri="{FF2B5EF4-FFF2-40B4-BE49-F238E27FC236}">
                <a16:creationId xmlns:a16="http://schemas.microsoft.com/office/drawing/2014/main" id="{DDB07D2B-C624-FA4D-AEC9-9781CCC39E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95557" y="1638301"/>
            <a:ext cx="4699143" cy="3524357"/>
          </a:xfrm>
          <a:prstGeom prst="rect">
            <a:avLst/>
          </a:prstGeom>
        </p:spPr>
      </p:pic>
    </p:spTree>
    <p:extLst>
      <p:ext uri="{BB962C8B-B14F-4D97-AF65-F5344CB8AC3E}">
        <p14:creationId xmlns:p14="http://schemas.microsoft.com/office/powerpoint/2010/main" val="2251169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42A8F3F-519A-0548-930D-E69D249F286B}"/>
              </a:ext>
            </a:extLst>
          </p:cNvPr>
          <p:cNvPicPr>
            <a:picLocks noChangeAspect="1"/>
          </p:cNvPicPr>
          <p:nvPr/>
        </p:nvPicPr>
        <p:blipFill>
          <a:blip r:embed="rId2"/>
          <a:stretch>
            <a:fillRect/>
          </a:stretch>
        </p:blipFill>
        <p:spPr>
          <a:xfrm>
            <a:off x="0" y="0"/>
            <a:ext cx="9144000" cy="6858000"/>
          </a:xfrm>
          <a:prstGeom prst="rect">
            <a:avLst/>
          </a:prstGeom>
        </p:spPr>
      </p:pic>
      <p:sp>
        <p:nvSpPr>
          <p:cNvPr id="2" name="TextBox 1">
            <a:extLst>
              <a:ext uri="{FF2B5EF4-FFF2-40B4-BE49-F238E27FC236}">
                <a16:creationId xmlns:a16="http://schemas.microsoft.com/office/drawing/2014/main" id="{F6BEACEA-306A-FD42-B249-6E7252563267}"/>
              </a:ext>
            </a:extLst>
          </p:cNvPr>
          <p:cNvSpPr txBox="1"/>
          <p:nvPr/>
        </p:nvSpPr>
        <p:spPr>
          <a:xfrm>
            <a:off x="4572000" y="137120"/>
            <a:ext cx="4554452" cy="1569660"/>
          </a:xfrm>
          <a:prstGeom prst="rect">
            <a:avLst/>
          </a:prstGeom>
          <a:noFill/>
        </p:spPr>
        <p:txBody>
          <a:bodyPr wrap="none" rtlCol="0">
            <a:spAutoFit/>
          </a:bodyPr>
          <a:lstStyle/>
          <a:p>
            <a:pPr algn="ctr"/>
            <a:r>
              <a:rPr lang="en-US" sz="2400" b="1"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Century Gothic" panose="020B0502020202020204" pitchFamily="34" charset="0"/>
              </a:rPr>
              <a:t>Invision</a:t>
            </a:r>
            <a:r>
              <a:rPr lang="en-US"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entury Gothic" panose="020B0502020202020204" pitchFamily="34" charset="0"/>
              </a:rPr>
              <a:t> App Demo</a:t>
            </a:r>
          </a:p>
          <a:p>
            <a:pPr algn="ctr"/>
            <a:endParaRPr lang="en-US"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entury Gothic" panose="020B0502020202020204" pitchFamily="34" charset="0"/>
            </a:endParaRPr>
          </a:p>
          <a:p>
            <a:pPr algn="ctr"/>
            <a:r>
              <a:rPr lang="en-US" sz="2400"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entury Gothic" panose="020B0502020202020204" pitchFamily="34" charset="0"/>
                <a:hlinkClick r:id="rId3"/>
              </a:rPr>
              <a:t>https://</a:t>
            </a:r>
            <a:r>
              <a:rPr lang="en-US" sz="2400" i="1"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Century Gothic" panose="020B0502020202020204" pitchFamily="34" charset="0"/>
                <a:hlinkClick r:id="rId3"/>
              </a:rPr>
              <a:t>invis.io</a:t>
            </a:r>
            <a:r>
              <a:rPr lang="en-US" sz="2400"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entury Gothic" panose="020B0502020202020204" pitchFamily="34" charset="0"/>
                <a:hlinkClick r:id="rId3"/>
              </a:rPr>
              <a:t>/Q4INBQVHDE9</a:t>
            </a:r>
            <a:endParaRPr lang="en-US" sz="2400"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entury Gothic" panose="020B0502020202020204" pitchFamily="34" charset="0"/>
            </a:endParaRPr>
          </a:p>
          <a:p>
            <a:pPr algn="ctr"/>
            <a:endParaRPr lang="en-US"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entury Gothic" panose="020B0502020202020204" pitchFamily="34" charset="0"/>
            </a:endParaRPr>
          </a:p>
        </p:txBody>
      </p:sp>
      <p:pic>
        <p:nvPicPr>
          <p:cNvPr id="9" name="Picture 8">
            <a:extLst>
              <a:ext uri="{FF2B5EF4-FFF2-40B4-BE49-F238E27FC236}">
                <a16:creationId xmlns:a16="http://schemas.microsoft.com/office/drawing/2014/main" id="{FBABCAE6-6A4D-F84C-9BC4-0465B7808285}"/>
              </a:ext>
            </a:extLst>
          </p:cNvPr>
          <p:cNvPicPr>
            <a:picLocks noChangeAspect="1"/>
          </p:cNvPicPr>
          <p:nvPr/>
        </p:nvPicPr>
        <p:blipFill>
          <a:blip r:embed="rId4"/>
          <a:stretch>
            <a:fillRect/>
          </a:stretch>
        </p:blipFill>
        <p:spPr>
          <a:xfrm rot="892482">
            <a:off x="4138592" y="2206619"/>
            <a:ext cx="1105933" cy="1807866"/>
          </a:xfrm>
          <a:prstGeom prst="rect">
            <a:avLst/>
          </a:prstGeom>
        </p:spPr>
      </p:pic>
    </p:spTree>
    <p:extLst>
      <p:ext uri="{BB962C8B-B14F-4D97-AF65-F5344CB8AC3E}">
        <p14:creationId xmlns:p14="http://schemas.microsoft.com/office/powerpoint/2010/main" val="18987235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1A5FAAF-DD75-3341-8EC2-091FA0465E03}"/>
              </a:ext>
            </a:extLst>
          </p:cNvPr>
          <p:cNvPicPr>
            <a:picLocks noChangeAspect="1"/>
          </p:cNvPicPr>
          <p:nvPr/>
        </p:nvPicPr>
        <p:blipFill>
          <a:blip r:embed="rId2">
            <a:alphaModFix amt="5000"/>
          </a:blip>
          <a:stretch>
            <a:fillRect/>
          </a:stretch>
        </p:blipFill>
        <p:spPr>
          <a:xfrm rot="11217685">
            <a:off x="4694913" y="110787"/>
            <a:ext cx="4064000" cy="3310778"/>
          </a:xfrm>
          <a:prstGeom prst="rect">
            <a:avLst/>
          </a:prstGeom>
        </p:spPr>
      </p:pic>
      <p:pic>
        <p:nvPicPr>
          <p:cNvPr id="2" name="Picture 1"/>
          <p:cNvPicPr>
            <a:picLocks noChangeAspect="1"/>
          </p:cNvPicPr>
          <p:nvPr/>
        </p:nvPicPr>
        <p:blipFill>
          <a:blip r:embed="rId3"/>
          <a:stretch>
            <a:fillRect/>
          </a:stretch>
        </p:blipFill>
        <p:spPr>
          <a:xfrm>
            <a:off x="396061" y="0"/>
            <a:ext cx="3913765" cy="6858000"/>
          </a:xfrm>
          <a:prstGeom prst="rect">
            <a:avLst/>
          </a:prstGeom>
        </p:spPr>
      </p:pic>
      <p:pic>
        <p:nvPicPr>
          <p:cNvPr id="4" name="Picture 3">
            <a:extLst>
              <a:ext uri="{FF2B5EF4-FFF2-40B4-BE49-F238E27FC236}">
                <a16:creationId xmlns:a16="http://schemas.microsoft.com/office/drawing/2014/main" id="{0C51F07B-FF82-FA45-B6DC-CD2D034ACE5A}"/>
              </a:ext>
            </a:extLst>
          </p:cNvPr>
          <p:cNvPicPr>
            <a:picLocks noChangeAspect="1"/>
          </p:cNvPicPr>
          <p:nvPr/>
        </p:nvPicPr>
        <p:blipFill>
          <a:blip r:embed="rId4"/>
          <a:stretch>
            <a:fillRect/>
          </a:stretch>
        </p:blipFill>
        <p:spPr>
          <a:xfrm>
            <a:off x="5194300" y="3520502"/>
            <a:ext cx="3949700" cy="3337497"/>
          </a:xfrm>
          <a:prstGeom prst="rect">
            <a:avLst/>
          </a:prstGeom>
        </p:spPr>
      </p:pic>
      <p:sp>
        <p:nvSpPr>
          <p:cNvPr id="5" name="Rectangle 4">
            <a:extLst>
              <a:ext uri="{FF2B5EF4-FFF2-40B4-BE49-F238E27FC236}">
                <a16:creationId xmlns:a16="http://schemas.microsoft.com/office/drawing/2014/main" id="{DDE1F6A2-3486-124D-8DA6-ABEF0D49F83C}"/>
              </a:ext>
            </a:extLst>
          </p:cNvPr>
          <p:cNvSpPr/>
          <p:nvPr/>
        </p:nvSpPr>
        <p:spPr>
          <a:xfrm>
            <a:off x="4509258" y="2763090"/>
            <a:ext cx="4395562" cy="1785104"/>
          </a:xfrm>
          <a:prstGeom prst="rect">
            <a:avLst/>
          </a:prstGeom>
          <a:noFill/>
        </p:spPr>
        <p:txBody>
          <a:bodyPr wrap="none" lIns="91440" tIns="45720" rIns="91440" bIns="45720">
            <a:spAutoFit/>
          </a:bodyPr>
          <a:lstStyle/>
          <a:p>
            <a:pPr algn="ctr"/>
            <a:r>
              <a:rPr lang="en-US" sz="5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merican Typewriter" panose="02090604020004020304" pitchFamily="18" charset="77"/>
              </a:rPr>
              <a:t>&gt;&gt; u</a:t>
            </a:r>
            <a:r>
              <a:rPr lang="en-US" sz="55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merican Typewriter" panose="02090604020004020304" pitchFamily="18" charset="77"/>
              </a:rPr>
              <a:t>ser </a:t>
            </a:r>
            <a:r>
              <a:rPr lang="en-US" sz="55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merican Typewriter" panose="02090604020004020304" pitchFamily="18" charset="77"/>
              </a:rPr>
              <a:t>f</a:t>
            </a:r>
            <a:r>
              <a:rPr lang="en-US" sz="55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merican Typewriter" panose="02090604020004020304" pitchFamily="18" charset="77"/>
              </a:rPr>
              <a:t>low</a:t>
            </a:r>
          </a:p>
          <a:p>
            <a:pPr algn="ctr"/>
            <a:endParaRPr lang="en-US" sz="55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merican Typewriter" panose="02090604020004020304" pitchFamily="18" charset="77"/>
            </a:endParaRPr>
          </a:p>
        </p:txBody>
      </p:sp>
    </p:spTree>
    <p:extLst>
      <p:ext uri="{BB962C8B-B14F-4D97-AF65-F5344CB8AC3E}">
        <p14:creationId xmlns:p14="http://schemas.microsoft.com/office/powerpoint/2010/main" val="40156891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AD6F167-3587-5E49-88BE-5055E1D55D02}"/>
              </a:ext>
            </a:extLst>
          </p:cNvPr>
          <p:cNvPicPr>
            <a:picLocks noChangeAspect="1"/>
          </p:cNvPicPr>
          <p:nvPr/>
        </p:nvPicPr>
        <p:blipFill>
          <a:blip r:embed="rId2"/>
          <a:stretch>
            <a:fillRect/>
          </a:stretch>
        </p:blipFill>
        <p:spPr>
          <a:xfrm>
            <a:off x="0" y="0"/>
            <a:ext cx="9144000" cy="6858000"/>
          </a:xfrm>
          <a:prstGeom prst="rect">
            <a:avLst/>
          </a:prstGeom>
        </p:spPr>
      </p:pic>
      <p:sp>
        <p:nvSpPr>
          <p:cNvPr id="2" name="TextBox 1">
            <a:extLst>
              <a:ext uri="{FF2B5EF4-FFF2-40B4-BE49-F238E27FC236}">
                <a16:creationId xmlns:a16="http://schemas.microsoft.com/office/drawing/2014/main" id="{10974BDB-F8A7-E34B-AFE5-75ED9E01BBD1}"/>
              </a:ext>
            </a:extLst>
          </p:cNvPr>
          <p:cNvSpPr txBox="1"/>
          <p:nvPr/>
        </p:nvSpPr>
        <p:spPr>
          <a:xfrm>
            <a:off x="4102100" y="0"/>
            <a:ext cx="4508500" cy="7171194"/>
          </a:xfrm>
          <a:prstGeom prst="rect">
            <a:avLst/>
          </a:prstGeom>
          <a:solidFill>
            <a:schemeClr val="bg1">
              <a:alpha val="62000"/>
            </a:schemeClr>
          </a:solidFill>
        </p:spPr>
        <p:txBody>
          <a:bodyPr wrap="square" rtlCol="0">
            <a:spAutoFit/>
          </a:bodyPr>
          <a:lstStyle/>
          <a:p>
            <a:pPr algn="ctr"/>
            <a:r>
              <a:rPr lang="en-US" sz="2000" u="sng" dirty="0">
                <a:latin typeface="Century Gothic" panose="020B0502020202020204" pitchFamily="34" charset="0"/>
              </a:rPr>
              <a:t>Directions for Future Development:</a:t>
            </a:r>
          </a:p>
          <a:p>
            <a:pPr marL="285750" indent="-285750">
              <a:buFont typeface="Arial"/>
              <a:buChar char="•"/>
            </a:pPr>
            <a:r>
              <a:rPr lang="en-US" sz="2000" dirty="0">
                <a:latin typeface="Century Gothic" panose="020B0502020202020204" pitchFamily="34" charset="0"/>
              </a:rPr>
              <a:t>Add more filters such as : brand, style (ex. vintage, preppy, modern)</a:t>
            </a:r>
          </a:p>
          <a:p>
            <a:pPr marL="285750" indent="-285750">
              <a:buFont typeface="Arial"/>
              <a:buChar char="•"/>
            </a:pPr>
            <a:r>
              <a:rPr lang="en-US" sz="2000" dirty="0">
                <a:latin typeface="Century Gothic" panose="020B0502020202020204" pitchFamily="34" charset="0"/>
              </a:rPr>
              <a:t>Add a way for users to rate items they have purchase &amp; stores.</a:t>
            </a:r>
          </a:p>
          <a:p>
            <a:pPr marL="742950" lvl="1" indent="-285750">
              <a:buFont typeface="Arial"/>
              <a:buChar char="•"/>
            </a:pPr>
            <a:r>
              <a:rPr lang="en-US" sz="2000" dirty="0">
                <a:latin typeface="Century Gothic" panose="020B0502020202020204" pitchFamily="34" charset="0"/>
              </a:rPr>
              <a:t>Can display the highest rated items first.</a:t>
            </a:r>
          </a:p>
          <a:p>
            <a:pPr marL="285750" indent="-285750">
              <a:buFont typeface="Arial"/>
              <a:buChar char="•"/>
            </a:pPr>
            <a:r>
              <a:rPr lang="en-US" sz="2000" dirty="0">
                <a:latin typeface="Century Gothic" panose="020B0502020202020204" pitchFamily="34" charset="0"/>
              </a:rPr>
              <a:t>Implement a program that continuously updates the inventory in real-time (as people are “reserving”), rather than depend on employees to manually input items.</a:t>
            </a:r>
          </a:p>
          <a:p>
            <a:pPr marL="285750" indent="-285750">
              <a:buFont typeface="Arial"/>
              <a:buChar char="•"/>
            </a:pPr>
            <a:r>
              <a:rPr lang="en-US" sz="2000" dirty="0">
                <a:latin typeface="Century Gothic" panose="020B0502020202020204" pitchFamily="34" charset="0"/>
              </a:rPr>
              <a:t>Creates a “digital” receipt for the user (useful for lost receipts and cutting down on paper costs).</a:t>
            </a:r>
          </a:p>
          <a:p>
            <a:pPr marL="285750" indent="-285750">
              <a:buFont typeface="Arial"/>
              <a:buChar char="•"/>
            </a:pPr>
            <a:r>
              <a:rPr lang="en-US" sz="2000" dirty="0">
                <a:latin typeface="Century Gothic" panose="020B0502020202020204" pitchFamily="34" charset="0"/>
              </a:rPr>
              <a:t>Partnership w/ businesses to feature their store items first, given the user’s search input. </a:t>
            </a:r>
          </a:p>
          <a:p>
            <a:pPr algn="ctr"/>
            <a:endParaRPr lang="en-US" sz="2000" u="sng" dirty="0">
              <a:latin typeface="Century Gothic" panose="020B0502020202020204" pitchFamily="34" charset="0"/>
            </a:endParaRPr>
          </a:p>
          <a:p>
            <a:pPr marL="285750" indent="-285750">
              <a:buFont typeface="Arial" panose="020B0604020202020204" pitchFamily="34" charset="0"/>
              <a:buChar char="•"/>
            </a:pPr>
            <a:endParaRPr lang="en-US" sz="2000" u="sng" dirty="0">
              <a:latin typeface="Century Gothic" panose="020B0502020202020204" pitchFamily="34" charset="0"/>
            </a:endParaRPr>
          </a:p>
        </p:txBody>
      </p:sp>
    </p:spTree>
    <p:extLst>
      <p:ext uri="{BB962C8B-B14F-4D97-AF65-F5344CB8AC3E}">
        <p14:creationId xmlns:p14="http://schemas.microsoft.com/office/powerpoint/2010/main" val="4243579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9144000" cy="6858000"/>
          </a:xfrm>
          <a:prstGeom prst="rect">
            <a:avLst/>
          </a:prstGeom>
        </p:spPr>
      </p:pic>
      <p:pic>
        <p:nvPicPr>
          <p:cNvPr id="5" name="Picture 4" descr="ShopSense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2348" y="357734"/>
            <a:ext cx="1616211" cy="1809142"/>
          </a:xfrm>
          <a:prstGeom prst="rect">
            <a:avLst/>
          </a:prstGeom>
          <a:effectLst>
            <a:outerShdw blurRad="50800" dist="38100" dir="2700000" algn="tl" rotWithShape="0">
              <a:prstClr val="black">
                <a:alpha val="40000"/>
              </a:prstClr>
            </a:outerShdw>
          </a:effectLst>
        </p:spPr>
      </p:pic>
      <p:sp>
        <p:nvSpPr>
          <p:cNvPr id="9" name="TextBox 8"/>
          <p:cNvSpPr txBox="1"/>
          <p:nvPr/>
        </p:nvSpPr>
        <p:spPr>
          <a:xfrm>
            <a:off x="2552399" y="772704"/>
            <a:ext cx="1873435" cy="1077218"/>
          </a:xfrm>
          <a:prstGeom prst="rect">
            <a:avLst/>
          </a:prstGeom>
          <a:noFill/>
        </p:spPr>
        <p:txBody>
          <a:bodyPr wrap="square" rtlCol="0">
            <a:spAutoFit/>
          </a:bodyPr>
          <a:lstStyle/>
          <a:p>
            <a:pPr algn="ctr"/>
            <a:r>
              <a:rPr lang="en-US" sz="1600" dirty="0">
                <a:latin typeface="Century Gothic"/>
                <a:cs typeface="Century Gothic"/>
              </a:rPr>
              <a:t>Database &amp; directory of all the clothing stores in the mall.</a:t>
            </a:r>
          </a:p>
        </p:txBody>
      </p:sp>
      <p:sp>
        <p:nvSpPr>
          <p:cNvPr id="10" name="TextBox 9"/>
          <p:cNvSpPr txBox="1"/>
          <p:nvPr/>
        </p:nvSpPr>
        <p:spPr>
          <a:xfrm>
            <a:off x="4754261" y="357734"/>
            <a:ext cx="1873435" cy="1815882"/>
          </a:xfrm>
          <a:prstGeom prst="rect">
            <a:avLst/>
          </a:prstGeom>
          <a:noFill/>
        </p:spPr>
        <p:txBody>
          <a:bodyPr wrap="square" rtlCol="0">
            <a:spAutoFit/>
          </a:bodyPr>
          <a:lstStyle/>
          <a:p>
            <a:pPr algn="ctr"/>
            <a:r>
              <a:rPr lang="en-US" sz="1600" dirty="0">
                <a:latin typeface="Century Gothic"/>
                <a:cs typeface="Century Gothic"/>
              </a:rPr>
              <a:t>Has filters to breakdown collective mall inventory by: type, price range, sizes &amp; color.</a:t>
            </a:r>
          </a:p>
        </p:txBody>
      </p:sp>
      <p:sp>
        <p:nvSpPr>
          <p:cNvPr id="11" name="TextBox 10"/>
          <p:cNvSpPr txBox="1"/>
          <p:nvPr/>
        </p:nvSpPr>
        <p:spPr>
          <a:xfrm>
            <a:off x="6852500" y="2600169"/>
            <a:ext cx="1977060" cy="1569660"/>
          </a:xfrm>
          <a:prstGeom prst="rect">
            <a:avLst/>
          </a:prstGeom>
          <a:noFill/>
        </p:spPr>
        <p:txBody>
          <a:bodyPr wrap="square" rtlCol="0">
            <a:spAutoFit/>
          </a:bodyPr>
          <a:lstStyle/>
          <a:p>
            <a:pPr algn="ctr"/>
            <a:r>
              <a:rPr lang="en-US" sz="1600" dirty="0">
                <a:latin typeface="Century Gothic"/>
                <a:cs typeface="Century Gothic"/>
              </a:rPr>
              <a:t>Cuts down on the time user spends at the mall/stores by being able to find and buy needed items.</a:t>
            </a:r>
          </a:p>
        </p:txBody>
      </p:sp>
      <p:sp>
        <p:nvSpPr>
          <p:cNvPr id="12" name="TextBox 11"/>
          <p:cNvSpPr txBox="1"/>
          <p:nvPr/>
        </p:nvSpPr>
        <p:spPr>
          <a:xfrm>
            <a:off x="4754261" y="2646353"/>
            <a:ext cx="1873435" cy="1569660"/>
          </a:xfrm>
          <a:prstGeom prst="rect">
            <a:avLst/>
          </a:prstGeom>
          <a:noFill/>
        </p:spPr>
        <p:txBody>
          <a:bodyPr wrap="square" rtlCol="0">
            <a:spAutoFit/>
          </a:bodyPr>
          <a:lstStyle/>
          <a:p>
            <a:pPr algn="ctr"/>
            <a:r>
              <a:rPr lang="en-US" sz="1600" dirty="0">
                <a:latin typeface="Century Gothic"/>
                <a:cs typeface="Century Gothic"/>
              </a:rPr>
              <a:t>Allows user to “cross-compare” stores w/o having to pull up each, individual website.</a:t>
            </a:r>
          </a:p>
        </p:txBody>
      </p:sp>
      <p:sp>
        <p:nvSpPr>
          <p:cNvPr id="13" name="TextBox 12"/>
          <p:cNvSpPr txBox="1"/>
          <p:nvPr/>
        </p:nvSpPr>
        <p:spPr>
          <a:xfrm>
            <a:off x="2552399" y="2438535"/>
            <a:ext cx="1976303" cy="1815882"/>
          </a:xfrm>
          <a:prstGeom prst="rect">
            <a:avLst/>
          </a:prstGeom>
          <a:noFill/>
        </p:spPr>
        <p:txBody>
          <a:bodyPr wrap="square" rtlCol="0">
            <a:spAutoFit/>
          </a:bodyPr>
          <a:lstStyle/>
          <a:p>
            <a:pPr algn="ctr"/>
            <a:r>
              <a:rPr lang="en-US" sz="1600" dirty="0">
                <a:latin typeface="Century Gothic"/>
                <a:cs typeface="Century Gothic"/>
              </a:rPr>
              <a:t>Allows store employees to locate what you need ahead of time, and have it reserved for you to check-out.</a:t>
            </a:r>
          </a:p>
        </p:txBody>
      </p:sp>
      <p:sp>
        <p:nvSpPr>
          <p:cNvPr id="14" name="TextBox 13"/>
          <p:cNvSpPr txBox="1"/>
          <p:nvPr/>
        </p:nvSpPr>
        <p:spPr>
          <a:xfrm>
            <a:off x="370123" y="4869137"/>
            <a:ext cx="1873435" cy="1323439"/>
          </a:xfrm>
          <a:prstGeom prst="rect">
            <a:avLst/>
          </a:prstGeom>
          <a:noFill/>
        </p:spPr>
        <p:txBody>
          <a:bodyPr wrap="square" rtlCol="0">
            <a:spAutoFit/>
          </a:bodyPr>
          <a:lstStyle/>
          <a:p>
            <a:pPr algn="ctr"/>
            <a:r>
              <a:rPr lang="en-US" sz="1600" dirty="0">
                <a:latin typeface="Century Gothic"/>
                <a:cs typeface="Century Gothic"/>
              </a:rPr>
              <a:t>Allows user to see which stores are currently open and their working hours.</a:t>
            </a:r>
          </a:p>
        </p:txBody>
      </p:sp>
      <p:sp>
        <p:nvSpPr>
          <p:cNvPr id="15" name="TextBox 14"/>
          <p:cNvSpPr txBox="1"/>
          <p:nvPr/>
        </p:nvSpPr>
        <p:spPr>
          <a:xfrm>
            <a:off x="6956125" y="771263"/>
            <a:ext cx="1873435" cy="1077218"/>
          </a:xfrm>
          <a:prstGeom prst="rect">
            <a:avLst/>
          </a:prstGeom>
          <a:noFill/>
        </p:spPr>
        <p:txBody>
          <a:bodyPr wrap="square" rtlCol="0">
            <a:spAutoFit/>
          </a:bodyPr>
          <a:lstStyle/>
          <a:p>
            <a:pPr algn="ctr"/>
            <a:r>
              <a:rPr lang="en-US" sz="1600" dirty="0">
                <a:latin typeface="Century Gothic"/>
                <a:cs typeface="Century Gothic"/>
              </a:rPr>
              <a:t>User can “favorite” certain items to return to later. </a:t>
            </a:r>
          </a:p>
        </p:txBody>
      </p:sp>
      <p:sp>
        <p:nvSpPr>
          <p:cNvPr id="16" name="TextBox 15"/>
          <p:cNvSpPr txBox="1"/>
          <p:nvPr/>
        </p:nvSpPr>
        <p:spPr>
          <a:xfrm>
            <a:off x="370123" y="2429558"/>
            <a:ext cx="1873435" cy="2062103"/>
          </a:xfrm>
          <a:prstGeom prst="rect">
            <a:avLst/>
          </a:prstGeom>
          <a:noFill/>
        </p:spPr>
        <p:txBody>
          <a:bodyPr wrap="square" rtlCol="0">
            <a:spAutoFit/>
          </a:bodyPr>
          <a:lstStyle/>
          <a:p>
            <a:pPr algn="ctr"/>
            <a:r>
              <a:rPr lang="en-US" sz="1550" dirty="0">
                <a:latin typeface="Century Gothic"/>
                <a:cs typeface="Century Gothic"/>
              </a:rPr>
              <a:t>Based on purchasing history &amp; “favorited” items- the app can give you store or clothing suggestions. </a:t>
            </a:r>
          </a:p>
        </p:txBody>
      </p:sp>
      <p:sp>
        <p:nvSpPr>
          <p:cNvPr id="17" name="TextBox 16"/>
          <p:cNvSpPr txBox="1"/>
          <p:nvPr/>
        </p:nvSpPr>
        <p:spPr>
          <a:xfrm>
            <a:off x="2552399" y="4643621"/>
            <a:ext cx="1873435" cy="1754326"/>
          </a:xfrm>
          <a:prstGeom prst="rect">
            <a:avLst/>
          </a:prstGeom>
          <a:noFill/>
        </p:spPr>
        <p:txBody>
          <a:bodyPr wrap="square" rtlCol="0">
            <a:spAutoFit/>
          </a:bodyPr>
          <a:lstStyle/>
          <a:p>
            <a:pPr algn="ctr"/>
            <a:r>
              <a:rPr lang="en-US" sz="1350" dirty="0">
                <a:latin typeface="Century Gothic"/>
                <a:cs typeface="Century Gothic"/>
              </a:rPr>
              <a:t>Businesses can see what people have been buying/”favorite”-</a:t>
            </a:r>
            <a:r>
              <a:rPr lang="en-US" sz="1350" dirty="0" err="1">
                <a:latin typeface="Century Gothic"/>
                <a:cs typeface="Century Gothic"/>
              </a:rPr>
              <a:t>ing</a:t>
            </a:r>
            <a:r>
              <a:rPr lang="en-US" sz="1350" dirty="0">
                <a:latin typeface="Century Gothic"/>
                <a:cs typeface="Century Gothic"/>
              </a:rPr>
              <a:t> in order to purchase more of these more popular items in the future.</a:t>
            </a:r>
          </a:p>
        </p:txBody>
      </p:sp>
      <p:sp>
        <p:nvSpPr>
          <p:cNvPr id="2" name="TextBox 1">
            <a:extLst>
              <a:ext uri="{FF2B5EF4-FFF2-40B4-BE49-F238E27FC236}">
                <a16:creationId xmlns:a16="http://schemas.microsoft.com/office/drawing/2014/main" id="{D5C988A2-08C0-2745-8EC9-3C0BE8D9DBA8}"/>
              </a:ext>
            </a:extLst>
          </p:cNvPr>
          <p:cNvSpPr txBox="1"/>
          <p:nvPr/>
        </p:nvSpPr>
        <p:spPr>
          <a:xfrm>
            <a:off x="4734675" y="4643621"/>
            <a:ext cx="1755025" cy="1754326"/>
          </a:xfrm>
          <a:prstGeom prst="rect">
            <a:avLst/>
          </a:prstGeom>
          <a:noFill/>
        </p:spPr>
        <p:txBody>
          <a:bodyPr wrap="square" rtlCol="0">
            <a:spAutoFit/>
          </a:bodyPr>
          <a:lstStyle/>
          <a:p>
            <a:pPr algn="ctr"/>
            <a:r>
              <a:rPr lang="en-US" sz="1350" dirty="0">
                <a:latin typeface="Century Gothic" panose="020B0502020202020204" pitchFamily="34" charset="0"/>
              </a:rPr>
              <a:t>Can make for better business as customers are directed straight to them/know all that they have to offer in their inventory.</a:t>
            </a:r>
          </a:p>
        </p:txBody>
      </p:sp>
      <p:sp>
        <p:nvSpPr>
          <p:cNvPr id="18" name="TextBox 17">
            <a:extLst>
              <a:ext uri="{FF2B5EF4-FFF2-40B4-BE49-F238E27FC236}">
                <a16:creationId xmlns:a16="http://schemas.microsoft.com/office/drawing/2014/main" id="{D0BF2E4A-8E8C-734C-90B0-8D63932EBC3B}"/>
              </a:ext>
            </a:extLst>
          </p:cNvPr>
          <p:cNvSpPr txBox="1"/>
          <p:nvPr/>
        </p:nvSpPr>
        <p:spPr>
          <a:xfrm>
            <a:off x="6798541" y="4683592"/>
            <a:ext cx="1850159" cy="1754326"/>
          </a:xfrm>
          <a:prstGeom prst="rect">
            <a:avLst/>
          </a:prstGeom>
          <a:noFill/>
        </p:spPr>
        <p:txBody>
          <a:bodyPr wrap="square" rtlCol="0">
            <a:spAutoFit/>
          </a:bodyPr>
          <a:lstStyle/>
          <a:p>
            <a:pPr algn="ctr"/>
            <a:r>
              <a:rPr lang="en-US" sz="1350" dirty="0">
                <a:latin typeface="Century Gothic" panose="020B0502020202020204" pitchFamily="34" charset="0"/>
              </a:rPr>
              <a:t>Happy, less frustrated customers+ streamlined buying process = increased likelihood they will purchase from the store again.</a:t>
            </a:r>
          </a:p>
        </p:txBody>
      </p:sp>
    </p:spTree>
    <p:extLst>
      <p:ext uri="{BB962C8B-B14F-4D97-AF65-F5344CB8AC3E}">
        <p14:creationId xmlns:p14="http://schemas.microsoft.com/office/powerpoint/2010/main" val="46688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ppt_x"/>
                                          </p:val>
                                        </p:tav>
                                        <p:tav tm="100000">
                                          <p:val>
                                            <p:strVal val="#ppt_x"/>
                                          </p:val>
                                        </p:tav>
                                      </p:tavLst>
                                    </p:anim>
                                    <p:anim calcmode="lin" valueType="num">
                                      <p:cBhvr additive="base">
                                        <p:cTn id="1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ppt_x"/>
                                          </p:val>
                                        </p:tav>
                                        <p:tav tm="100000">
                                          <p:val>
                                            <p:strVal val="#ppt_x"/>
                                          </p:val>
                                        </p:tav>
                                      </p:tavLst>
                                    </p:anim>
                                    <p:anim calcmode="lin" valueType="num">
                                      <p:cBhvr additive="base">
                                        <p:cTn id="3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fill="hold"/>
                                        <p:tgtEl>
                                          <p:spTgt spid="14"/>
                                        </p:tgtEl>
                                        <p:attrNameLst>
                                          <p:attrName>ppt_x</p:attrName>
                                        </p:attrNameLst>
                                      </p:cBhvr>
                                      <p:tavLst>
                                        <p:tav tm="0">
                                          <p:val>
                                            <p:strVal val="#ppt_x"/>
                                          </p:val>
                                        </p:tav>
                                        <p:tav tm="100000">
                                          <p:val>
                                            <p:strVal val="#ppt_x"/>
                                          </p:val>
                                        </p:tav>
                                      </p:tavLst>
                                    </p:anim>
                                    <p:anim calcmode="lin" valueType="num">
                                      <p:cBhvr additive="base">
                                        <p:cTn id="4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500" fill="hold"/>
                                        <p:tgtEl>
                                          <p:spTgt spid="17"/>
                                        </p:tgtEl>
                                        <p:attrNameLst>
                                          <p:attrName>ppt_x</p:attrName>
                                        </p:attrNameLst>
                                      </p:cBhvr>
                                      <p:tavLst>
                                        <p:tav tm="0">
                                          <p:val>
                                            <p:strVal val="#ppt_x"/>
                                          </p:val>
                                        </p:tav>
                                        <p:tav tm="100000">
                                          <p:val>
                                            <p:strVal val="#ppt_x"/>
                                          </p:val>
                                        </p:tav>
                                      </p:tavLst>
                                    </p:anim>
                                    <p:anim calcmode="lin" valueType="num">
                                      <p:cBhvr additive="base">
                                        <p:cTn id="50"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2"/>
                                        </p:tgtEl>
                                        <p:attrNameLst>
                                          <p:attrName>style.visibility</p:attrName>
                                        </p:attrNameLst>
                                      </p:cBhvr>
                                      <p:to>
                                        <p:strVal val="visible"/>
                                      </p:to>
                                    </p:set>
                                    <p:anim calcmode="lin" valueType="num">
                                      <p:cBhvr additive="base">
                                        <p:cTn id="55" dur="500" fill="hold"/>
                                        <p:tgtEl>
                                          <p:spTgt spid="2"/>
                                        </p:tgtEl>
                                        <p:attrNameLst>
                                          <p:attrName>ppt_x</p:attrName>
                                        </p:attrNameLst>
                                      </p:cBhvr>
                                      <p:tavLst>
                                        <p:tav tm="0">
                                          <p:val>
                                            <p:strVal val="#ppt_x"/>
                                          </p:val>
                                        </p:tav>
                                        <p:tav tm="100000">
                                          <p:val>
                                            <p:strVal val="#ppt_x"/>
                                          </p:val>
                                        </p:tav>
                                      </p:tavLst>
                                    </p:anim>
                                    <p:anim calcmode="lin" valueType="num">
                                      <p:cBhvr additive="base">
                                        <p:cTn id="5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18"/>
                                        </p:tgtEl>
                                        <p:attrNameLst>
                                          <p:attrName>style.visibility</p:attrName>
                                        </p:attrNameLst>
                                      </p:cBhvr>
                                      <p:to>
                                        <p:strVal val="visible"/>
                                      </p:to>
                                    </p:set>
                                    <p:anim calcmode="lin" valueType="num">
                                      <p:cBhvr additive="base">
                                        <p:cTn id="61" dur="500" fill="hold"/>
                                        <p:tgtEl>
                                          <p:spTgt spid="18"/>
                                        </p:tgtEl>
                                        <p:attrNameLst>
                                          <p:attrName>ppt_x</p:attrName>
                                        </p:attrNameLst>
                                      </p:cBhvr>
                                      <p:tavLst>
                                        <p:tav tm="0">
                                          <p:val>
                                            <p:strVal val="#ppt_x"/>
                                          </p:val>
                                        </p:tav>
                                        <p:tav tm="100000">
                                          <p:val>
                                            <p:strVal val="#ppt_x"/>
                                          </p:val>
                                        </p:tav>
                                      </p:tavLst>
                                    </p:anim>
                                    <p:anim calcmode="lin" valueType="num">
                                      <p:cBhvr additive="base">
                                        <p:cTn id="6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P spid="15" grpId="0"/>
      <p:bldP spid="16" grpId="0"/>
      <p:bldP spid="17" grpId="0"/>
      <p:bldP spid="2"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80CB0C5-C36C-F140-9C15-A66A4B490A4A}"/>
              </a:ext>
            </a:extLst>
          </p:cNvPr>
          <p:cNvPicPr>
            <a:picLocks noChangeAspect="1"/>
          </p:cNvPicPr>
          <p:nvPr/>
        </p:nvPicPr>
        <p:blipFill>
          <a:blip r:embed="rId2"/>
          <a:stretch>
            <a:fillRect/>
          </a:stretch>
        </p:blipFill>
        <p:spPr>
          <a:xfrm>
            <a:off x="0" y="0"/>
            <a:ext cx="9144000" cy="6858000"/>
          </a:xfrm>
          <a:prstGeom prst="rect">
            <a:avLst/>
          </a:prstGeom>
        </p:spPr>
      </p:pic>
      <p:sp>
        <p:nvSpPr>
          <p:cNvPr id="2" name="TextBox 1"/>
          <p:cNvSpPr txBox="1"/>
          <p:nvPr/>
        </p:nvSpPr>
        <p:spPr>
          <a:xfrm>
            <a:off x="0" y="1964678"/>
            <a:ext cx="9144000" cy="3170099"/>
          </a:xfrm>
          <a:prstGeom prst="rect">
            <a:avLst/>
          </a:prstGeom>
          <a:solidFill>
            <a:schemeClr val="bg1">
              <a:alpha val="72000"/>
            </a:schemeClr>
          </a:solidFill>
          <a:effectLst>
            <a:outerShdw blurRad="50800" dist="50800" dir="5400000" algn="ctr" rotWithShape="0">
              <a:srgbClr val="000000">
                <a:alpha val="0"/>
              </a:srgbClr>
            </a:outerShdw>
          </a:effectLst>
        </p:spPr>
        <p:txBody>
          <a:bodyPr wrap="square" rtlCol="0">
            <a:spAutoFit/>
          </a:bodyPr>
          <a:lstStyle/>
          <a:p>
            <a:pPr algn="ctr"/>
            <a:r>
              <a:rPr lang="en-US" sz="4000" b="1" dirty="0">
                <a:latin typeface="American Typewriter" panose="02090604020004020304" pitchFamily="18" charset="77"/>
              </a:rPr>
              <a:t>user focus:</a:t>
            </a:r>
          </a:p>
          <a:p>
            <a:pPr algn="ctr"/>
            <a:r>
              <a:rPr lang="en-US" sz="1600" b="1" i="1" dirty="0">
                <a:latin typeface="Century Gothic" panose="020B0502020202020204" pitchFamily="34" charset="0"/>
              </a:rPr>
              <a:t>Who can use it?</a:t>
            </a:r>
            <a:endParaRPr lang="en-US" sz="4000" b="1" dirty="0">
              <a:latin typeface="American Typewriter" panose="02090604020004020304" pitchFamily="18" charset="77"/>
            </a:endParaRPr>
          </a:p>
          <a:p>
            <a:endParaRPr lang="en-US" dirty="0"/>
          </a:p>
          <a:p>
            <a:pPr algn="ctr"/>
            <a:r>
              <a:rPr lang="en-US" b="1" dirty="0">
                <a:latin typeface="Century Gothic" panose="020B0502020202020204" pitchFamily="34" charset="0"/>
              </a:rPr>
              <a:t>Everyone</a:t>
            </a:r>
            <a:r>
              <a:rPr lang="en-US" dirty="0">
                <a:latin typeface="Century Gothic" panose="020B0502020202020204" pitchFamily="34" charset="0"/>
              </a:rPr>
              <a:t>- of all ages, backgrounds, income, etc. </a:t>
            </a:r>
            <a:br>
              <a:rPr lang="en-US" dirty="0">
                <a:latin typeface="Century Gothic" panose="020B0502020202020204" pitchFamily="34" charset="0"/>
              </a:rPr>
            </a:br>
            <a:endParaRPr lang="en-US" dirty="0">
              <a:latin typeface="Century Gothic" panose="020B0502020202020204" pitchFamily="34" charset="0"/>
            </a:endParaRPr>
          </a:p>
          <a:p>
            <a:pPr algn="ctr"/>
            <a:r>
              <a:rPr lang="en-US" dirty="0">
                <a:latin typeface="Century Gothic" panose="020B0502020202020204" pitchFamily="34" charset="0"/>
              </a:rPr>
              <a:t>Can be used at </a:t>
            </a:r>
            <a:r>
              <a:rPr lang="en-US" b="1" dirty="0">
                <a:latin typeface="Century Gothic" panose="020B0502020202020204" pitchFamily="34" charset="0"/>
              </a:rPr>
              <a:t>any mall </a:t>
            </a:r>
            <a:r>
              <a:rPr lang="en-US" dirty="0">
                <a:latin typeface="Century Gothic" panose="020B0502020202020204" pitchFamily="34" charset="0"/>
              </a:rPr>
              <a:t>with retail/clothing stores.</a:t>
            </a:r>
            <a:br>
              <a:rPr lang="en-US" dirty="0">
                <a:latin typeface="Century Gothic" panose="020B0502020202020204" pitchFamily="34" charset="0"/>
              </a:rPr>
            </a:br>
            <a:endParaRPr lang="en-US" dirty="0">
              <a:latin typeface="Century Gothic" panose="020B0502020202020204" pitchFamily="34" charset="0"/>
            </a:endParaRPr>
          </a:p>
          <a:p>
            <a:pPr lvl="1" algn="ctr"/>
            <a:r>
              <a:rPr lang="en-US" dirty="0">
                <a:latin typeface="Century Gothic" panose="020B0502020202020204" pitchFamily="34" charset="0"/>
              </a:rPr>
              <a:t>We chose </a:t>
            </a:r>
            <a:r>
              <a:rPr lang="en-US" b="1" dirty="0">
                <a:latin typeface="Century Gothic" panose="020B0502020202020204" pitchFamily="34" charset="0"/>
              </a:rPr>
              <a:t>Barton Creek Square Mall </a:t>
            </a:r>
            <a:r>
              <a:rPr lang="en-US" dirty="0">
                <a:latin typeface="Century Gothic" panose="020B0502020202020204" pitchFamily="34" charset="0"/>
              </a:rPr>
              <a:t>for the variety of stores, age groups, price range, and proximity. </a:t>
            </a:r>
            <a:br>
              <a:rPr lang="en-US" dirty="0">
                <a:latin typeface="Century Gothic" panose="020B0502020202020204" pitchFamily="34" charset="0"/>
              </a:rPr>
            </a:br>
            <a:endParaRPr lang="en-US" b="1" dirty="0"/>
          </a:p>
        </p:txBody>
      </p:sp>
    </p:spTree>
    <p:extLst>
      <p:ext uri="{BB962C8B-B14F-4D97-AF65-F5344CB8AC3E}">
        <p14:creationId xmlns:p14="http://schemas.microsoft.com/office/powerpoint/2010/main" val="3474424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anim calcmode="lin" valueType="num">
                                      <p:cBhvr additive="base">
                                        <p:cTn id="7"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anim calcmode="lin" valueType="num">
                                      <p:cBhvr additive="base">
                                        <p:cTn id="13"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anim calcmode="lin" valueType="num">
                                      <p:cBhvr additive="base">
                                        <p:cTn id="19"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C7A859-7345-F248-8630-1068C4F03964}"/>
              </a:ext>
            </a:extLst>
          </p:cNvPr>
          <p:cNvPicPr>
            <a:picLocks noChangeAspect="1"/>
          </p:cNvPicPr>
          <p:nvPr/>
        </p:nvPicPr>
        <p:blipFill>
          <a:blip r:embed="rId2"/>
          <a:stretch>
            <a:fillRect/>
          </a:stretch>
        </p:blipFill>
        <p:spPr>
          <a:xfrm>
            <a:off x="0" y="0"/>
            <a:ext cx="9144000" cy="6858000"/>
          </a:xfrm>
          <a:prstGeom prst="rect">
            <a:avLst/>
          </a:prstGeom>
        </p:spPr>
      </p:pic>
      <p:sp>
        <p:nvSpPr>
          <p:cNvPr id="2" name="Rectangle 1">
            <a:extLst>
              <a:ext uri="{FF2B5EF4-FFF2-40B4-BE49-F238E27FC236}">
                <a16:creationId xmlns:a16="http://schemas.microsoft.com/office/drawing/2014/main" id="{D81400D9-B57C-074D-A448-5453DDAF8740}"/>
              </a:ext>
            </a:extLst>
          </p:cNvPr>
          <p:cNvSpPr/>
          <p:nvPr/>
        </p:nvSpPr>
        <p:spPr>
          <a:xfrm>
            <a:off x="0" y="165100"/>
            <a:ext cx="9144000" cy="6986527"/>
          </a:xfrm>
          <a:prstGeom prst="rect">
            <a:avLst/>
          </a:prstGeom>
        </p:spPr>
        <p:txBody>
          <a:bodyPr wrap="square">
            <a:spAutoFit/>
          </a:bodyPr>
          <a:lstStyle/>
          <a:p>
            <a:pPr algn="ctr"/>
            <a:r>
              <a:rPr lang="en-US" sz="3200" u="sng" dirty="0">
                <a:solidFill>
                  <a:schemeClr val="bg1"/>
                </a:solidFill>
                <a:latin typeface="Chalkduster"/>
                <a:cs typeface="Chalkduster"/>
              </a:rPr>
              <a:t>Problem Statement:</a:t>
            </a:r>
          </a:p>
          <a:p>
            <a:pPr algn="ctr"/>
            <a:br>
              <a:rPr lang="en-US" sz="3200" dirty="0">
                <a:solidFill>
                  <a:schemeClr val="bg1"/>
                </a:solidFill>
                <a:latin typeface="Chalkduster"/>
                <a:cs typeface="Chalkduster"/>
              </a:rPr>
            </a:br>
            <a:r>
              <a:rPr lang="en-US" sz="3200" dirty="0">
                <a:solidFill>
                  <a:schemeClr val="bg1"/>
                </a:solidFill>
                <a:latin typeface="Chalkduster"/>
                <a:cs typeface="Chalkduster"/>
              </a:rPr>
              <a:t>Sarah Banks has observed that shopping at the mall isn’t meeting her time/efficiency needs, which is causing her undue stress and apathy towards shopping at the mall. How might we improve her shopping experience so that it is more successful based on her time and quality constraints? </a:t>
            </a:r>
          </a:p>
          <a:p>
            <a:pPr algn="ctr"/>
            <a:br>
              <a:rPr lang="en-US" sz="3200" dirty="0">
                <a:latin typeface="Chalkduster"/>
                <a:cs typeface="Chalkduster"/>
              </a:rPr>
            </a:br>
            <a:br>
              <a:rPr lang="en-US" sz="3200" dirty="0">
                <a:latin typeface="Chalkduster"/>
                <a:cs typeface="Chalkduster"/>
              </a:rPr>
            </a:br>
            <a:endParaRPr lang="en-US" sz="3200" dirty="0">
              <a:latin typeface="Chalkduster"/>
              <a:cs typeface="Chalkduster"/>
            </a:endParaRPr>
          </a:p>
        </p:txBody>
      </p:sp>
    </p:spTree>
    <p:extLst>
      <p:ext uri="{BB962C8B-B14F-4D97-AF65-F5344CB8AC3E}">
        <p14:creationId xmlns:p14="http://schemas.microsoft.com/office/powerpoint/2010/main" val="22277229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2E73BC-FF24-3D45-95B2-2790D02FCF34}"/>
              </a:ext>
            </a:extLst>
          </p:cNvPr>
          <p:cNvPicPr>
            <a:picLocks noChangeAspect="1"/>
          </p:cNvPicPr>
          <p:nvPr/>
        </p:nvPicPr>
        <p:blipFill>
          <a:blip r:embed="rId2"/>
          <a:stretch>
            <a:fillRect/>
          </a:stretch>
        </p:blipFill>
        <p:spPr>
          <a:xfrm>
            <a:off x="1073150" y="1758950"/>
            <a:ext cx="3492500" cy="3492500"/>
          </a:xfrm>
          <a:prstGeom prst="rect">
            <a:avLst/>
          </a:prstGeom>
        </p:spPr>
      </p:pic>
      <p:sp>
        <p:nvSpPr>
          <p:cNvPr id="3" name="TextBox 2">
            <a:extLst>
              <a:ext uri="{FF2B5EF4-FFF2-40B4-BE49-F238E27FC236}">
                <a16:creationId xmlns:a16="http://schemas.microsoft.com/office/drawing/2014/main" id="{2085A94E-F26D-724E-A078-E95E7FEDCD35}"/>
              </a:ext>
            </a:extLst>
          </p:cNvPr>
          <p:cNvSpPr txBox="1"/>
          <p:nvPr/>
        </p:nvSpPr>
        <p:spPr>
          <a:xfrm>
            <a:off x="3327400" y="2797314"/>
            <a:ext cx="5016500" cy="707886"/>
          </a:xfrm>
          <a:prstGeom prst="rect">
            <a:avLst/>
          </a:prstGeom>
          <a:noFill/>
        </p:spPr>
        <p:txBody>
          <a:bodyPr wrap="square" rtlCol="0">
            <a:spAutoFit/>
          </a:bodyPr>
          <a:lstStyle/>
          <a:p>
            <a:r>
              <a:rPr lang="en-US" sz="4000" dirty="0">
                <a:latin typeface="American Typewriter" panose="02090604020004020304" pitchFamily="18" charset="77"/>
              </a:rPr>
              <a:t>The Proto-Persona</a:t>
            </a:r>
          </a:p>
        </p:txBody>
      </p:sp>
    </p:spTree>
    <p:extLst>
      <p:ext uri="{BB962C8B-B14F-4D97-AF65-F5344CB8AC3E}">
        <p14:creationId xmlns:p14="http://schemas.microsoft.com/office/powerpoint/2010/main" val="2817265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MG_2141.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0955640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6D642E3-6229-0047-9573-0F548A09A2FF}"/>
              </a:ext>
            </a:extLst>
          </p:cNvPr>
          <p:cNvPicPr>
            <a:picLocks noChangeAspect="1"/>
          </p:cNvPicPr>
          <p:nvPr/>
        </p:nvPicPr>
        <p:blipFill>
          <a:blip r:embed="rId2"/>
          <a:stretch>
            <a:fillRect/>
          </a:stretch>
        </p:blipFill>
        <p:spPr>
          <a:xfrm>
            <a:off x="0" y="0"/>
            <a:ext cx="9144000" cy="6858000"/>
          </a:xfrm>
          <a:prstGeom prst="rect">
            <a:avLst/>
          </a:prstGeom>
        </p:spPr>
      </p:pic>
      <p:sp>
        <p:nvSpPr>
          <p:cNvPr id="3" name="TextBox 2">
            <a:extLst>
              <a:ext uri="{FF2B5EF4-FFF2-40B4-BE49-F238E27FC236}">
                <a16:creationId xmlns:a16="http://schemas.microsoft.com/office/drawing/2014/main" id="{E4AF4BF2-6607-D24A-85D6-7E74D4480F52}"/>
              </a:ext>
            </a:extLst>
          </p:cNvPr>
          <p:cNvSpPr txBox="1"/>
          <p:nvPr/>
        </p:nvSpPr>
        <p:spPr>
          <a:xfrm>
            <a:off x="1917700" y="1358900"/>
            <a:ext cx="4902200" cy="3139321"/>
          </a:xfrm>
          <a:prstGeom prst="rect">
            <a:avLst/>
          </a:prstGeom>
          <a:noFill/>
        </p:spPr>
        <p:txBody>
          <a:bodyPr wrap="square" rtlCol="0">
            <a:spAutoFit/>
          </a:bodyPr>
          <a:lstStyle/>
          <a:p>
            <a:pPr algn="ctr"/>
            <a:r>
              <a:rPr lang="en-US" sz="6600" dirty="0">
                <a:solidFill>
                  <a:srgbClr val="1D7E90"/>
                </a:solidFill>
                <a:latin typeface="Century Gothic" panose="020B0502020202020204" pitchFamily="34" charset="0"/>
              </a:rPr>
              <a:t>The Interview Process</a:t>
            </a:r>
          </a:p>
        </p:txBody>
      </p:sp>
    </p:spTree>
    <p:extLst>
      <p:ext uri="{BB962C8B-B14F-4D97-AF65-F5344CB8AC3E}">
        <p14:creationId xmlns:p14="http://schemas.microsoft.com/office/powerpoint/2010/main" val="4246560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MG_213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3365498" y="1079503"/>
            <a:ext cx="6858003" cy="4699000"/>
          </a:xfrm>
          <a:prstGeom prst="rect">
            <a:avLst/>
          </a:prstGeom>
        </p:spPr>
      </p:pic>
      <p:sp>
        <p:nvSpPr>
          <p:cNvPr id="2" name="TextBox 1">
            <a:extLst>
              <a:ext uri="{FF2B5EF4-FFF2-40B4-BE49-F238E27FC236}">
                <a16:creationId xmlns:a16="http://schemas.microsoft.com/office/drawing/2014/main" id="{C5C7BA47-19F9-8249-8F79-F8136F332EC7}"/>
              </a:ext>
            </a:extLst>
          </p:cNvPr>
          <p:cNvSpPr txBox="1"/>
          <p:nvPr/>
        </p:nvSpPr>
        <p:spPr>
          <a:xfrm>
            <a:off x="0" y="1"/>
            <a:ext cx="4444999" cy="6878808"/>
          </a:xfrm>
          <a:prstGeom prst="rect">
            <a:avLst/>
          </a:prstGeom>
          <a:noFill/>
        </p:spPr>
        <p:txBody>
          <a:bodyPr wrap="square" rtlCol="0">
            <a:spAutoFit/>
          </a:bodyPr>
          <a:lstStyle/>
          <a:p>
            <a:pPr marL="171450" indent="-171450" fontAlgn="base">
              <a:buFont typeface="Arial" panose="020B0604020202020204" pitchFamily="34" charset="0"/>
              <a:buChar char="•"/>
            </a:pPr>
            <a:r>
              <a:rPr lang="en-US" sz="1050" dirty="0">
                <a:latin typeface="Century Gothic"/>
                <a:cs typeface="Century Gothic"/>
              </a:rPr>
              <a:t>Where are you from originally and how long have you been living in Austin?</a:t>
            </a:r>
          </a:p>
          <a:p>
            <a:pPr marL="171450" indent="-171450" fontAlgn="base">
              <a:buFont typeface="Arial" panose="020B0604020202020204" pitchFamily="34" charset="0"/>
              <a:buChar char="•"/>
            </a:pPr>
            <a:r>
              <a:rPr lang="en-US" sz="1050" dirty="0">
                <a:latin typeface="Century Gothic"/>
                <a:cs typeface="Century Gothic"/>
              </a:rPr>
              <a:t>How old are you?</a:t>
            </a:r>
          </a:p>
          <a:p>
            <a:pPr marL="171450" indent="-171450" fontAlgn="base">
              <a:buFont typeface="Arial" panose="020B0604020202020204" pitchFamily="34" charset="0"/>
              <a:buChar char="•"/>
            </a:pPr>
            <a:r>
              <a:rPr lang="en-US" sz="1050" dirty="0">
                <a:latin typeface="Century Gothic"/>
                <a:cs typeface="Century Gothic"/>
              </a:rPr>
              <a:t>Can you describe a typical day for you?</a:t>
            </a:r>
          </a:p>
          <a:p>
            <a:pPr marL="171450" indent="-171450" fontAlgn="base">
              <a:buFont typeface="Arial" panose="020B0604020202020204" pitchFamily="34" charset="0"/>
              <a:buChar char="•"/>
            </a:pPr>
            <a:r>
              <a:rPr lang="en-US" sz="1050" b="1" dirty="0">
                <a:solidFill>
                  <a:srgbClr val="FF0000"/>
                </a:solidFill>
                <a:latin typeface="Century Gothic"/>
                <a:cs typeface="Century Gothic"/>
              </a:rPr>
              <a:t>Do you usually go shopping alone or with people (ask them to describe who they go with?)</a:t>
            </a:r>
          </a:p>
          <a:p>
            <a:pPr marL="171450" indent="-171450" fontAlgn="base">
              <a:buFont typeface="Arial" panose="020B0604020202020204" pitchFamily="34" charset="0"/>
              <a:buChar char="•"/>
            </a:pPr>
            <a:r>
              <a:rPr lang="en-US" sz="1050" b="1" dirty="0">
                <a:solidFill>
                  <a:srgbClr val="FF0000"/>
                </a:solidFill>
                <a:latin typeface="Century Gothic"/>
                <a:cs typeface="Century Gothic"/>
              </a:rPr>
              <a:t>How often do you come to Barton Creek Mall?</a:t>
            </a:r>
          </a:p>
          <a:p>
            <a:pPr marL="171450" indent="-171450" fontAlgn="base">
              <a:buFont typeface="Arial" panose="020B0604020202020204" pitchFamily="34" charset="0"/>
              <a:buChar char="•"/>
            </a:pPr>
            <a:r>
              <a:rPr lang="en-US" sz="1050" dirty="0">
                <a:latin typeface="Century Gothic"/>
                <a:cs typeface="Century Gothic"/>
              </a:rPr>
              <a:t>How familiar are you with the layout of this mall?</a:t>
            </a:r>
          </a:p>
          <a:p>
            <a:pPr marL="171450" indent="-171450" fontAlgn="base">
              <a:buFont typeface="Arial" panose="020B0604020202020204" pitchFamily="34" charset="0"/>
              <a:buChar char="•"/>
            </a:pPr>
            <a:r>
              <a:rPr lang="en-US" sz="1050" b="1" dirty="0">
                <a:solidFill>
                  <a:srgbClr val="FF0000"/>
                </a:solidFill>
                <a:latin typeface="Century Gothic"/>
                <a:cs typeface="Century Gothic"/>
              </a:rPr>
              <a:t>Do you come here for “fun”/to hang out or do you only come if you need something in particular? Why?</a:t>
            </a:r>
          </a:p>
          <a:p>
            <a:pPr marL="171450" indent="-171450" fontAlgn="base">
              <a:buFont typeface="Arial" panose="020B0604020202020204" pitchFamily="34" charset="0"/>
              <a:buChar char="•"/>
            </a:pPr>
            <a:r>
              <a:rPr lang="en-US" sz="1050" dirty="0">
                <a:latin typeface="Century Gothic"/>
                <a:cs typeface="Century Gothic"/>
              </a:rPr>
              <a:t>Are there certain times of the day or week that’d you rather come?</a:t>
            </a:r>
          </a:p>
          <a:p>
            <a:pPr marL="171450" indent="-171450" fontAlgn="base">
              <a:buFont typeface="Arial" panose="020B0604020202020204" pitchFamily="34" charset="0"/>
              <a:buChar char="•"/>
            </a:pPr>
            <a:r>
              <a:rPr lang="en-US" sz="1050" b="1" dirty="0">
                <a:solidFill>
                  <a:srgbClr val="FF0000"/>
                </a:solidFill>
                <a:latin typeface="Century Gothic"/>
                <a:cs typeface="Century Gothic"/>
              </a:rPr>
              <a:t>Are there certain stores you definitely go to or are you open to going to many?</a:t>
            </a:r>
          </a:p>
          <a:p>
            <a:pPr marL="171450" indent="-171450" fontAlgn="base">
              <a:buFont typeface="Arial" panose="020B0604020202020204" pitchFamily="34" charset="0"/>
              <a:buChar char="•"/>
            </a:pPr>
            <a:r>
              <a:rPr lang="en-US" sz="1050" b="1" dirty="0">
                <a:solidFill>
                  <a:srgbClr val="FF0000"/>
                </a:solidFill>
                <a:latin typeface="Century Gothic"/>
                <a:cs typeface="Century Gothic"/>
              </a:rPr>
              <a:t>On average, how long do you stay at BCM for?</a:t>
            </a:r>
          </a:p>
          <a:p>
            <a:pPr marL="171450" indent="-171450" fontAlgn="base">
              <a:buFont typeface="Arial" panose="020B0604020202020204" pitchFamily="34" charset="0"/>
              <a:buChar char="•"/>
            </a:pPr>
            <a:r>
              <a:rPr lang="en-US" sz="1050" dirty="0">
                <a:latin typeface="Century Gothic"/>
                <a:cs typeface="Century Gothic"/>
              </a:rPr>
              <a:t>Are you currently in school studying something or working anywhere?</a:t>
            </a:r>
          </a:p>
          <a:p>
            <a:pPr marL="171450" indent="-171450" fontAlgn="base">
              <a:buFont typeface="Arial" panose="020B0604020202020204" pitchFamily="34" charset="0"/>
              <a:buChar char="•"/>
            </a:pPr>
            <a:r>
              <a:rPr lang="en-US" sz="1050" dirty="0">
                <a:latin typeface="Century Gothic"/>
                <a:cs typeface="Century Gothic"/>
              </a:rPr>
              <a:t>How did you hear about BCM?</a:t>
            </a:r>
          </a:p>
          <a:p>
            <a:pPr marL="171450" indent="-171450" fontAlgn="base">
              <a:buFont typeface="Arial" panose="020B0604020202020204" pitchFamily="34" charset="0"/>
              <a:buChar char="•"/>
            </a:pPr>
            <a:r>
              <a:rPr lang="en-US" sz="1050" b="1" dirty="0">
                <a:solidFill>
                  <a:srgbClr val="FF0000"/>
                </a:solidFill>
                <a:latin typeface="Century Gothic"/>
                <a:cs typeface="Century Gothic"/>
              </a:rPr>
              <a:t>What were the events or thoughts that made you go to BCM over other malls?</a:t>
            </a:r>
          </a:p>
          <a:p>
            <a:pPr marL="171450" indent="-171450" fontAlgn="base">
              <a:buFont typeface="Arial" panose="020B0604020202020204" pitchFamily="34" charset="0"/>
              <a:buChar char="•"/>
            </a:pPr>
            <a:r>
              <a:rPr lang="en-US" sz="1050" dirty="0">
                <a:latin typeface="Century Gothic"/>
                <a:cs typeface="Century Gothic"/>
              </a:rPr>
              <a:t>Is there anything else you like to do in your free time (Ex. hobbies)?</a:t>
            </a:r>
          </a:p>
          <a:p>
            <a:pPr marL="171450" indent="-171450" fontAlgn="base">
              <a:buFont typeface="Arial" panose="020B0604020202020204" pitchFamily="34" charset="0"/>
              <a:buChar char="•"/>
            </a:pPr>
            <a:r>
              <a:rPr lang="en-US" sz="1050" b="1" dirty="0">
                <a:solidFill>
                  <a:srgbClr val="FF0000"/>
                </a:solidFill>
                <a:latin typeface="Century Gothic"/>
                <a:cs typeface="Century Gothic"/>
              </a:rPr>
              <a:t>Is there anything that frustrates you about BCM and is something they could improve on?</a:t>
            </a:r>
          </a:p>
          <a:p>
            <a:pPr marL="171450" indent="-171450" fontAlgn="base">
              <a:buFont typeface="Arial" panose="020B0604020202020204" pitchFamily="34" charset="0"/>
              <a:buChar char="•"/>
            </a:pPr>
            <a:r>
              <a:rPr lang="en-US" sz="1050" dirty="0">
                <a:latin typeface="Century Gothic"/>
                <a:cs typeface="Century Gothic"/>
              </a:rPr>
              <a:t>What’s something that BCM doesn’t have now that you think shoppers could benefit from?</a:t>
            </a:r>
          </a:p>
          <a:p>
            <a:pPr marL="171450" indent="-171450" fontAlgn="base">
              <a:buFont typeface="Arial" panose="020B0604020202020204" pitchFamily="34" charset="0"/>
              <a:buChar char="•"/>
            </a:pPr>
            <a:r>
              <a:rPr lang="en-US" sz="1050" b="1" dirty="0">
                <a:solidFill>
                  <a:srgbClr val="FF0000"/>
                </a:solidFill>
                <a:latin typeface="Century Gothic"/>
                <a:cs typeface="Century Gothic"/>
              </a:rPr>
              <a:t>Answering honestly, would you use an app that had a directory of all the clothing stores (including inventory) to where you could input your budget, size, and other filters so that you could compare stores? Would that cut down on your time there?</a:t>
            </a:r>
          </a:p>
          <a:p>
            <a:pPr marL="628650" lvl="1" indent="-171450" fontAlgn="base">
              <a:buFont typeface="Arial" panose="020B0604020202020204" pitchFamily="34" charset="0"/>
              <a:buChar char="•"/>
            </a:pPr>
            <a:r>
              <a:rPr lang="en-US" sz="1050" dirty="0">
                <a:latin typeface="Century Gothic"/>
                <a:cs typeface="Century Gothic"/>
              </a:rPr>
              <a:t>Employees: would this be beneficial to businesses?</a:t>
            </a:r>
          </a:p>
          <a:p>
            <a:pPr marL="171450" indent="-171450" fontAlgn="base">
              <a:buFont typeface="Arial" panose="020B0604020202020204" pitchFamily="34" charset="0"/>
              <a:buChar char="•"/>
            </a:pPr>
            <a:r>
              <a:rPr lang="en-US" sz="1050" b="1" dirty="0">
                <a:solidFill>
                  <a:srgbClr val="FF0000"/>
                </a:solidFill>
                <a:latin typeface="Century Gothic"/>
                <a:cs typeface="Century Gothic"/>
              </a:rPr>
              <a:t>How often do you online shop?</a:t>
            </a:r>
          </a:p>
          <a:p>
            <a:pPr marL="171450" indent="-171450" fontAlgn="base">
              <a:buFont typeface="Arial" panose="020B0604020202020204" pitchFamily="34" charset="0"/>
              <a:buChar char="•"/>
            </a:pPr>
            <a:r>
              <a:rPr lang="en-US" sz="1050" dirty="0">
                <a:latin typeface="Century Gothic"/>
                <a:cs typeface="Century Gothic"/>
              </a:rPr>
              <a:t>Would you say that you are confident wearing particular “styles” or types of clothing or do would you like more help, in general, picking things out to wear for right occasions. </a:t>
            </a:r>
          </a:p>
          <a:p>
            <a:pPr marL="171450" indent="-171450" fontAlgn="base">
              <a:buFont typeface="Arial" panose="020B0604020202020204" pitchFamily="34" charset="0"/>
              <a:buChar char="•"/>
            </a:pPr>
            <a:r>
              <a:rPr lang="en-US" sz="1050" dirty="0">
                <a:latin typeface="Century Gothic"/>
                <a:cs typeface="Century Gothic"/>
              </a:rPr>
              <a:t>Does your occupation restrict you to wearing certain things/not wearing certain things?</a:t>
            </a:r>
          </a:p>
          <a:p>
            <a:pPr marL="171450" indent="-171450" fontAlgn="base">
              <a:buFont typeface="Arial" panose="020B0604020202020204" pitchFamily="34" charset="0"/>
              <a:buChar char="•"/>
            </a:pPr>
            <a:r>
              <a:rPr lang="en-US" sz="1050" dirty="0">
                <a:latin typeface="Century Gothic"/>
                <a:cs typeface="Century Gothic"/>
              </a:rPr>
              <a:t>What are you currently doing to make shopping for clothes easier?</a:t>
            </a:r>
          </a:p>
          <a:p>
            <a:pPr marL="171450" indent="-171450" fontAlgn="base">
              <a:buFont typeface="Arial" panose="020B0604020202020204" pitchFamily="34" charset="0"/>
              <a:buChar char="•"/>
            </a:pPr>
            <a:r>
              <a:rPr lang="en-US" sz="1050" dirty="0">
                <a:latin typeface="Century Gothic"/>
                <a:cs typeface="Century Gothic"/>
              </a:rPr>
              <a:t>How does shopping at the mall impact other areas of your life/work?</a:t>
            </a:r>
          </a:p>
          <a:p>
            <a:pPr marL="171450" indent="-171450">
              <a:buFont typeface="Arial" panose="020B0604020202020204" pitchFamily="34" charset="0"/>
              <a:buChar char="•"/>
            </a:pPr>
            <a:endParaRPr lang="en-US" sz="1050" dirty="0">
              <a:latin typeface="Century Gothic"/>
              <a:cs typeface="Century Gothic"/>
            </a:endParaRPr>
          </a:p>
        </p:txBody>
      </p:sp>
    </p:spTree>
    <p:extLst>
      <p:ext uri="{BB962C8B-B14F-4D97-AF65-F5344CB8AC3E}">
        <p14:creationId xmlns:p14="http://schemas.microsoft.com/office/powerpoint/2010/main" val="41220122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452</TotalTime>
  <Words>852</Words>
  <Application>Microsoft Office PowerPoint</Application>
  <PresentationFormat>On-screen Show (4:3)</PresentationFormat>
  <Paragraphs>76</Paragraphs>
  <Slides>24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American Typewriter</vt:lpstr>
      <vt:lpstr>Arial</vt:lpstr>
      <vt:lpstr>Bradley Hand Bold</vt:lpstr>
      <vt:lpstr>Calibri</vt:lpstr>
      <vt:lpstr>Century Gothic</vt:lpstr>
      <vt:lpstr>Chalkduster</vt:lpstr>
      <vt:lpstr>Gabriola</vt:lpstr>
      <vt:lpstr>Marker Felt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Nguyen</dc:creator>
  <cp:lastModifiedBy>Evan Ingersoll</cp:lastModifiedBy>
  <cp:revision>32</cp:revision>
  <dcterms:created xsi:type="dcterms:W3CDTF">2018-05-14T17:12:09Z</dcterms:created>
  <dcterms:modified xsi:type="dcterms:W3CDTF">2018-09-13T23:41:47Z</dcterms:modified>
</cp:coreProperties>
</file>

<file path=docProps/thumbnail.jpeg>
</file>